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4"/>
  </p:sldMasterIdLst>
  <p:notesMasterIdLst>
    <p:notesMasterId r:id="rId24"/>
  </p:notesMasterIdLst>
  <p:sldIdLst>
    <p:sldId id="256" r:id="rId5"/>
    <p:sldId id="300" r:id="rId6"/>
    <p:sldId id="299" r:id="rId7"/>
    <p:sldId id="286" r:id="rId8"/>
    <p:sldId id="257" r:id="rId9"/>
    <p:sldId id="285" r:id="rId10"/>
    <p:sldId id="259" r:id="rId11"/>
    <p:sldId id="261" r:id="rId12"/>
    <p:sldId id="275" r:id="rId13"/>
    <p:sldId id="273" r:id="rId14"/>
    <p:sldId id="276" r:id="rId15"/>
    <p:sldId id="274" r:id="rId16"/>
    <p:sldId id="324" r:id="rId17"/>
    <p:sldId id="295" r:id="rId18"/>
    <p:sldId id="323" r:id="rId19"/>
    <p:sldId id="307" r:id="rId20"/>
    <p:sldId id="303" r:id="rId21"/>
    <p:sldId id="277" r:id="rId22"/>
    <p:sldId id="262" r:id="rId23"/>
  </p:sldIdLst>
  <p:sldSz cx="12192000" cy="6858000"/>
  <p:notesSz cx="6858000" cy="9144000"/>
  <p:embeddedFontLst>
    <p:embeddedFont>
      <p:font typeface="Cabin" panose="020B0604020202020204" charset="0"/>
      <p:regular r:id="rId25"/>
      <p:bold r:id="rId26"/>
      <p:italic r:id="rId27"/>
      <p:boldItalic r:id="rId28"/>
    </p:embeddedFont>
    <p:embeddedFont>
      <p:font typeface="Lato" panose="020F05020202040302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DF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31" autoAdjust="0"/>
  </p:normalViewPr>
  <p:slideViewPr>
    <p:cSldViewPr snapToGrid="0">
      <p:cViewPr varScale="1">
        <p:scale>
          <a:sx n="62" d="100"/>
          <a:sy n="62" d="100"/>
        </p:scale>
        <p:origin x="78" y="4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daser Ali" userId="7cb01656-138c-4a2e-9fc6-52912995ac5b" providerId="ADAL" clId="{35566E3B-F1D8-4FF3-BBE2-8D90EE8DD352}"/>
    <pc:docChg chg="custSel addSld delSld modSld sldOrd">
      <pc:chgData name="Mudaser Ali" userId="7cb01656-138c-4a2e-9fc6-52912995ac5b" providerId="ADAL" clId="{35566E3B-F1D8-4FF3-BBE2-8D90EE8DD352}" dt="2024-03-20T09:39:12.324" v="452" actId="20577"/>
      <pc:docMkLst>
        <pc:docMk/>
      </pc:docMkLst>
      <pc:sldChg chg="modSp mod">
        <pc:chgData name="Mudaser Ali" userId="7cb01656-138c-4a2e-9fc6-52912995ac5b" providerId="ADAL" clId="{35566E3B-F1D8-4FF3-BBE2-8D90EE8DD352}" dt="2024-03-20T09:39:12.324" v="452" actId="20577"/>
        <pc:sldMkLst>
          <pc:docMk/>
          <pc:sldMk cId="0" sldId="256"/>
        </pc:sldMkLst>
        <pc:spChg chg="mod">
          <ac:chgData name="Mudaser Ali" userId="7cb01656-138c-4a2e-9fc6-52912995ac5b" providerId="ADAL" clId="{35566E3B-F1D8-4FF3-BBE2-8D90EE8DD352}" dt="2024-03-20T09:39:12.324" v="452" actId="20577"/>
          <ac:spMkLst>
            <pc:docMk/>
            <pc:sldMk cId="0" sldId="256"/>
            <ac:spMk id="125" creationId="{00000000-0000-0000-0000-000000000000}"/>
          </ac:spMkLst>
        </pc:spChg>
      </pc:sldChg>
      <pc:sldChg chg="modSp mod">
        <pc:chgData name="Mudaser Ali" userId="7cb01656-138c-4a2e-9fc6-52912995ac5b" providerId="ADAL" clId="{35566E3B-F1D8-4FF3-BBE2-8D90EE8DD352}" dt="2024-03-20T09:00:09.671" v="200" actId="20577"/>
        <pc:sldMkLst>
          <pc:docMk/>
          <pc:sldMk cId="0" sldId="259"/>
        </pc:sldMkLst>
        <pc:spChg chg="mod">
          <ac:chgData name="Mudaser Ali" userId="7cb01656-138c-4a2e-9fc6-52912995ac5b" providerId="ADAL" clId="{35566E3B-F1D8-4FF3-BBE2-8D90EE8DD352}" dt="2024-03-20T09:00:09.671" v="200" actId="20577"/>
          <ac:spMkLst>
            <pc:docMk/>
            <pc:sldMk cId="0" sldId="259"/>
            <ac:spMk id="3" creationId="{B4915756-6235-FBD3-03F4-D799EC7D063E}"/>
          </ac:spMkLst>
        </pc:spChg>
      </pc:sldChg>
      <pc:sldChg chg="modSp mod ord">
        <pc:chgData name="Mudaser Ali" userId="7cb01656-138c-4a2e-9fc6-52912995ac5b" providerId="ADAL" clId="{35566E3B-F1D8-4FF3-BBE2-8D90EE8DD352}" dt="2024-03-20T08:59:07.670" v="193"/>
        <pc:sldMkLst>
          <pc:docMk/>
          <pc:sldMk cId="439868907" sldId="286"/>
        </pc:sldMkLst>
        <pc:spChg chg="mod">
          <ac:chgData name="Mudaser Ali" userId="7cb01656-138c-4a2e-9fc6-52912995ac5b" providerId="ADAL" clId="{35566E3B-F1D8-4FF3-BBE2-8D90EE8DD352}" dt="2024-03-20T08:58:54.782" v="189" actId="20577"/>
          <ac:spMkLst>
            <pc:docMk/>
            <pc:sldMk cId="439868907" sldId="286"/>
            <ac:spMk id="2" creationId="{71402337-7295-59F3-E3AA-350FEC713EB1}"/>
          </ac:spMkLst>
        </pc:spChg>
      </pc:sldChg>
      <pc:sldChg chg="modSp mod">
        <pc:chgData name="Mudaser Ali" userId="7cb01656-138c-4a2e-9fc6-52912995ac5b" providerId="ADAL" clId="{35566E3B-F1D8-4FF3-BBE2-8D90EE8DD352}" dt="2024-03-20T09:03:30.179" v="438" actId="404"/>
        <pc:sldMkLst>
          <pc:docMk/>
          <pc:sldMk cId="2835104064" sldId="295"/>
        </pc:sldMkLst>
        <pc:spChg chg="mod">
          <ac:chgData name="Mudaser Ali" userId="7cb01656-138c-4a2e-9fc6-52912995ac5b" providerId="ADAL" clId="{35566E3B-F1D8-4FF3-BBE2-8D90EE8DD352}" dt="2024-03-20T09:03:30.179" v="438" actId="404"/>
          <ac:spMkLst>
            <pc:docMk/>
            <pc:sldMk cId="2835104064" sldId="295"/>
            <ac:spMk id="2" creationId="{D1C48CBD-685C-BE8C-C227-DC67B612A32E}"/>
          </ac:spMkLst>
        </pc:spChg>
      </pc:sldChg>
      <pc:sldChg chg="modSp mod">
        <pc:chgData name="Mudaser Ali" userId="7cb01656-138c-4a2e-9fc6-52912995ac5b" providerId="ADAL" clId="{35566E3B-F1D8-4FF3-BBE2-8D90EE8DD352}" dt="2024-03-20T08:58:13.374" v="139" actId="1076"/>
        <pc:sldMkLst>
          <pc:docMk/>
          <pc:sldMk cId="1839893477" sldId="299"/>
        </pc:sldMkLst>
        <pc:spChg chg="mod">
          <ac:chgData name="Mudaser Ali" userId="7cb01656-138c-4a2e-9fc6-52912995ac5b" providerId="ADAL" clId="{35566E3B-F1D8-4FF3-BBE2-8D90EE8DD352}" dt="2024-03-20T08:58:13.374" v="139" actId="1076"/>
          <ac:spMkLst>
            <pc:docMk/>
            <pc:sldMk cId="1839893477" sldId="299"/>
            <ac:spMk id="2" creationId="{D1C48CBD-685C-BE8C-C227-DC67B612A32E}"/>
          </ac:spMkLst>
        </pc:spChg>
      </pc:sldChg>
      <pc:sldChg chg="del">
        <pc:chgData name="Mudaser Ali" userId="7cb01656-138c-4a2e-9fc6-52912995ac5b" providerId="ADAL" clId="{35566E3B-F1D8-4FF3-BBE2-8D90EE8DD352}" dt="2024-03-20T08:59:41.693" v="194" actId="47"/>
        <pc:sldMkLst>
          <pc:docMk/>
          <pc:sldMk cId="1959661334" sldId="302"/>
        </pc:sldMkLst>
      </pc:sldChg>
      <pc:sldChg chg="modSp add mod ord">
        <pc:chgData name="Mudaser Ali" userId="7cb01656-138c-4a2e-9fc6-52912995ac5b" providerId="ADAL" clId="{35566E3B-F1D8-4FF3-BBE2-8D90EE8DD352}" dt="2024-03-20T09:02:54.383" v="379" actId="20577"/>
        <pc:sldMkLst>
          <pc:docMk/>
          <pc:sldMk cId="1525477591" sldId="324"/>
        </pc:sldMkLst>
        <pc:spChg chg="mod">
          <ac:chgData name="Mudaser Ali" userId="7cb01656-138c-4a2e-9fc6-52912995ac5b" providerId="ADAL" clId="{35566E3B-F1D8-4FF3-BBE2-8D90EE8DD352}" dt="2024-03-20T09:02:54.383" v="379" actId="20577"/>
          <ac:spMkLst>
            <pc:docMk/>
            <pc:sldMk cId="1525477591" sldId="324"/>
            <ac:spMk id="2" creationId="{D1C48CBD-685C-BE8C-C227-DC67B612A3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visionforvolunteering.org.uk/take-ac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9.30-9.45</a:t>
            </a:r>
          </a:p>
          <a:p>
            <a:pPr marL="0" lvl="0" indent="0" algn="l">
              <a:spcBef>
                <a:spcPts val="0"/>
              </a:spcBef>
              <a:spcAft>
                <a:spcPts val="0"/>
              </a:spcAft>
              <a:buNone/>
            </a:pPr>
            <a:r>
              <a:rPr lang="en-US"/>
              <a:t>Hello and welcome</a:t>
            </a:r>
            <a:endParaRPr/>
          </a:p>
        </p:txBody>
      </p:sp>
      <p:sp>
        <p:nvSpPr>
          <p:cNvPr id="123" name="Google Shape;1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0" i="0" dirty="0">
                <a:solidFill>
                  <a:srgbClr val="3E4670"/>
                </a:solidFill>
                <a:effectLst/>
                <a:latin typeface="Lato" panose="020F0502020204030203" pitchFamily="34" charset="0"/>
              </a:rPr>
              <a:t>We want volunteering to be </a:t>
            </a:r>
            <a:r>
              <a:rPr lang="en-GB" b="1" i="0" dirty="0">
                <a:solidFill>
                  <a:srgbClr val="3E4670"/>
                </a:solidFill>
                <a:effectLst/>
                <a:latin typeface="Lato" panose="020F0502020204030203" pitchFamily="34" charset="0"/>
              </a:rPr>
              <a:t>accessible and welcoming to everyone</a:t>
            </a:r>
            <a:r>
              <a:rPr lang="en-GB" b="0" i="0" dirty="0">
                <a:solidFill>
                  <a:srgbClr val="3E4670"/>
                </a:solidFill>
                <a:effectLst/>
                <a:latin typeface="Lato" panose="020F0502020204030203" pitchFamily="34" charset="0"/>
              </a:rPr>
              <a:t>, everywhere, so that the benefits of volunteering - to individuals and communities - are equally distributed. </a:t>
            </a:r>
          </a:p>
          <a:p>
            <a:endParaRPr lang="en-GB" b="0" i="0" dirty="0">
              <a:solidFill>
                <a:srgbClr val="3E4670"/>
              </a:solidFill>
              <a:effectLst/>
              <a:latin typeface="Lato" panose="020F0502020204030203" pitchFamily="34" charset="0"/>
            </a:endParaRPr>
          </a:p>
          <a:p>
            <a:r>
              <a:rPr lang="en-GB" b="0" i="0" dirty="0">
                <a:solidFill>
                  <a:srgbClr val="3E4670"/>
                </a:solidFill>
                <a:effectLst/>
                <a:latin typeface="Lato" panose="020F0502020204030203" pitchFamily="34" charset="0"/>
              </a:rPr>
              <a:t>Currently, volunteering is not inclusive of all people and communities - both in terms of levels of participation and the volunteer’s experience of being involved.</a:t>
            </a:r>
          </a:p>
          <a:p>
            <a:endParaRPr lang="en-GB" b="0" i="0" dirty="0">
              <a:solidFill>
                <a:srgbClr val="3E4670"/>
              </a:solidFill>
              <a:effectLst/>
              <a:latin typeface="Lato" panose="020F0502020204030203" pitchFamily="34" charset="0"/>
            </a:endParaRPr>
          </a:p>
          <a:p>
            <a:r>
              <a:rPr lang="en-GB" b="0" i="0" dirty="0">
                <a:solidFill>
                  <a:srgbClr val="3E4670"/>
                </a:solidFill>
                <a:effectLst/>
                <a:latin typeface="Lato" panose="020F0502020204030203" pitchFamily="34" charset="0"/>
              </a:rPr>
              <a:t>Those from lower socio-economic groups are less likely to volunteer through organisations and groups than those from higher socio-economic groups. Younger, disabled, and volunteers with an ethnic minority background also report a less positive experience when volunteering through organisations and groups</a:t>
            </a:r>
          </a:p>
          <a:p>
            <a:endParaRPr lang="en-GB" b="0" i="0" dirty="0">
              <a:solidFill>
                <a:srgbClr val="3E4670"/>
              </a:solidFill>
              <a:effectLst/>
              <a:latin typeface="Lato" panose="020F0502020204030203" pitchFamily="34" charset="0"/>
            </a:endParaRPr>
          </a:p>
          <a:p>
            <a:pPr algn="l">
              <a:buFont typeface="Arial" panose="020B0604020202020204" pitchFamily="34" charset="0"/>
              <a:buChar char="•"/>
            </a:pPr>
            <a:r>
              <a:rPr lang="en-GB" b="0" i="0" dirty="0">
                <a:solidFill>
                  <a:srgbClr val="3E4670"/>
                </a:solidFill>
                <a:effectLst/>
                <a:latin typeface="Lato" panose="020F0502020204030203" pitchFamily="34" charset="0"/>
              </a:rPr>
              <a:t>We have built and continue to foster cultures that are inclusive of all who want to give their time, making sure volunteering can fit with people’s identity, background and life experience</a:t>
            </a:r>
          </a:p>
          <a:p>
            <a:pPr algn="l">
              <a:buFont typeface="Arial" panose="020B0604020202020204" pitchFamily="34" charset="0"/>
              <a:buChar char="•"/>
            </a:pPr>
            <a:r>
              <a:rPr lang="en-GB" b="0" i="0" dirty="0">
                <a:solidFill>
                  <a:srgbClr val="3E4670"/>
                </a:solidFill>
                <a:effectLst/>
                <a:latin typeface="Lato" panose="020F0502020204030203" pitchFamily="34" charset="0"/>
              </a:rPr>
              <a:t>By listening to people who experience exclusion from volunteering, organisations and groups remove barriers and provide additional support, to ensure that everyone who wants to can volunteer</a:t>
            </a:r>
          </a:p>
          <a:p>
            <a:pPr algn="l">
              <a:buFont typeface="Arial" panose="020B0604020202020204" pitchFamily="34" charset="0"/>
              <a:buChar char="•"/>
            </a:pPr>
            <a:r>
              <a:rPr lang="en-GB" b="0" i="0" dirty="0">
                <a:solidFill>
                  <a:srgbClr val="3E4670"/>
                </a:solidFill>
                <a:effectLst/>
                <a:latin typeface="Lato" panose="020F0502020204030203" pitchFamily="34" charset="0"/>
              </a:rPr>
              <a:t>We encourage people to raise concerns about discrimination or inequity, welcome it as an opportunity to improve, and effectively address issues</a:t>
            </a:r>
          </a:p>
          <a:p>
            <a:pPr algn="l">
              <a:buFont typeface="Arial" panose="020B0604020202020204" pitchFamily="34" charset="0"/>
              <a:buChar char="•"/>
            </a:pPr>
            <a:r>
              <a:rPr lang="en-GB" b="0" i="0" dirty="0">
                <a:solidFill>
                  <a:srgbClr val="3E4670"/>
                </a:solidFill>
                <a:effectLst/>
                <a:latin typeface="Lato" panose="020F0502020204030203" pitchFamily="34" charset="0"/>
              </a:rPr>
              <a:t>Those in powerful leadership and governance roles look and sound like the communities they serve, which increases legitimacy and trust</a:t>
            </a:r>
          </a:p>
          <a:p>
            <a:pPr algn="l">
              <a:buFont typeface="Arial" panose="020B0604020202020204" pitchFamily="34" charset="0"/>
              <a:buChar char="•"/>
            </a:pPr>
            <a:r>
              <a:rPr lang="en-GB" b="0" i="0" dirty="0">
                <a:solidFill>
                  <a:srgbClr val="3E4670"/>
                </a:solidFill>
                <a:effectLst/>
                <a:latin typeface="Lato" panose="020F0502020204030203" pitchFamily="34" charset="0"/>
              </a:rPr>
              <a:t>We consider who has relationships with those who are marginalised and collaborate with others to make sure everyone is included</a:t>
            </a:r>
          </a:p>
          <a:p>
            <a:pPr algn="l">
              <a:buFont typeface="Arial" panose="020B0604020202020204" pitchFamily="34" charset="0"/>
              <a:buChar char="•"/>
            </a:pPr>
            <a:r>
              <a:rPr lang="en-GB" b="0" i="0" dirty="0">
                <a:solidFill>
                  <a:srgbClr val="3E4670"/>
                </a:solidFill>
                <a:effectLst/>
                <a:latin typeface="Lato" panose="020F0502020204030203" pitchFamily="34" charset="0"/>
              </a:rPr>
              <a:t>Good data on volunteering demographics is consistently captured, shared and used to drive change</a:t>
            </a:r>
          </a:p>
          <a:p>
            <a:pPr algn="l">
              <a:buFont typeface="Arial" panose="020B0604020202020204" pitchFamily="34" charset="0"/>
              <a:buChar char="•"/>
            </a:pPr>
            <a:r>
              <a:rPr lang="en-GB" b="0" i="0" dirty="0">
                <a:solidFill>
                  <a:srgbClr val="3E4670"/>
                </a:solidFill>
                <a:effectLst/>
                <a:latin typeface="Lato" panose="020F0502020204030203" pitchFamily="34" charset="0"/>
              </a:rPr>
              <a:t>Those who support volunteers have the resources, networks, and time to learn and adapt in order to be more inclusive. We share our good practice.</a:t>
            </a:r>
          </a:p>
          <a:p>
            <a:endParaRPr lang="en-US" dirty="0"/>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61472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E4670"/>
                </a:solidFill>
                <a:effectLst/>
                <a:latin typeface="Lato" panose="020F0502020204030203" pitchFamily="34" charset="0"/>
              </a:rPr>
              <a:t>We should recognise the ability of communities to drive collaboration. We must value, and add value to, this collaboration. There should be a radical shift in emphasis towards building community-led coalitions of interest and collaborative activity, rather than creating top-down and imposed partnership working. </a:t>
            </a:r>
          </a:p>
          <a:p>
            <a:endParaRPr lang="en-GB" b="0" i="0" dirty="0">
              <a:solidFill>
                <a:srgbClr val="3E4670"/>
              </a:solidFill>
              <a:effectLst/>
              <a:latin typeface="Lato" panose="020F0502020204030203" pitchFamily="34" charset="0"/>
            </a:endParaRPr>
          </a:p>
          <a:p>
            <a:pPr algn="l">
              <a:buFont typeface="Arial" panose="020B0604020202020204" pitchFamily="34" charset="0"/>
              <a:buChar char="•"/>
            </a:pPr>
            <a:r>
              <a:rPr lang="en-GB" b="0" i="0" dirty="0">
                <a:solidFill>
                  <a:srgbClr val="3E4670"/>
                </a:solidFill>
                <a:effectLst/>
                <a:latin typeface="Lato" panose="020F0502020204030203" pitchFamily="34" charset="0"/>
              </a:rPr>
              <a:t>Organisations support and champion communities to drive their own collaborative activity and don’t feel the need to ‘own’ activity </a:t>
            </a:r>
          </a:p>
          <a:p>
            <a:pPr algn="l">
              <a:buFont typeface="Arial" panose="020B0604020202020204" pitchFamily="34" charset="0"/>
              <a:buChar char="•"/>
            </a:pPr>
            <a:r>
              <a:rPr lang="en-GB" b="0" i="0" dirty="0">
                <a:solidFill>
                  <a:srgbClr val="3E4670"/>
                </a:solidFill>
                <a:effectLst/>
                <a:latin typeface="Lato" panose="020F0502020204030203" pitchFamily="34" charset="0"/>
              </a:rPr>
              <a:t>Volunteers play an essential role in building seamless collaborations within and across all sectors </a:t>
            </a:r>
          </a:p>
          <a:p>
            <a:pPr algn="l">
              <a:buFont typeface="Arial" panose="020B0604020202020204" pitchFamily="34" charset="0"/>
              <a:buChar char="•"/>
            </a:pPr>
            <a:r>
              <a:rPr lang="en-GB" b="0" i="0" dirty="0">
                <a:solidFill>
                  <a:srgbClr val="3E4670"/>
                </a:solidFill>
                <a:effectLst/>
                <a:latin typeface="Lato" panose="020F0502020204030203" pitchFamily="34" charset="0"/>
              </a:rPr>
              <a:t>Collaboration nurtures and supports new people and organisations to engage in new projects </a:t>
            </a:r>
          </a:p>
          <a:p>
            <a:pPr algn="l">
              <a:buFont typeface="Arial" panose="020B0604020202020204" pitchFamily="34" charset="0"/>
              <a:buChar char="•"/>
            </a:pPr>
            <a:r>
              <a:rPr lang="en-GB" b="0" i="0" dirty="0">
                <a:solidFill>
                  <a:srgbClr val="3E4670"/>
                </a:solidFill>
                <a:effectLst/>
                <a:latin typeface="Lato" panose="020F0502020204030203" pitchFamily="34" charset="0"/>
              </a:rPr>
              <a:t>Moving between organisations and projects is normal and welcome – sharing of people, talent and connections is how we all work</a:t>
            </a:r>
          </a:p>
          <a:p>
            <a:pPr algn="l">
              <a:buFont typeface="Arial" panose="020B0604020202020204" pitchFamily="34" charset="0"/>
              <a:buChar char="•"/>
            </a:pPr>
            <a:r>
              <a:rPr lang="en-GB" b="0" i="0" dirty="0">
                <a:solidFill>
                  <a:srgbClr val="3E4670"/>
                </a:solidFill>
                <a:effectLst/>
                <a:latin typeface="Lato" panose="020F0502020204030203" pitchFamily="34" charset="0"/>
              </a:rPr>
              <a:t>We tackle the barriers that organisations can put up – we recruit, train and work with volunteers jointly wherever we can</a:t>
            </a:r>
          </a:p>
          <a:p>
            <a:pPr algn="l">
              <a:buFont typeface="Arial" panose="020B0604020202020204" pitchFamily="34" charset="0"/>
              <a:buChar char="•"/>
            </a:pPr>
            <a:r>
              <a:rPr lang="en-GB" b="0" i="0" dirty="0">
                <a:solidFill>
                  <a:srgbClr val="3E4670"/>
                </a:solidFill>
                <a:effectLst/>
                <a:latin typeface="Lato" panose="020F0502020204030203" pitchFamily="34" charset="0"/>
              </a:rPr>
              <a:t>Within an organisation or a movement, volunteers and paid staff collaborate well together - helping each other, learning from each other and recognising the value one another brings.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4838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i="0" dirty="0">
                <a:solidFill>
                  <a:srgbClr val="3E4670"/>
                </a:solidFill>
                <a:effectLst/>
                <a:latin typeface="Lato" panose="020F0502020204030203" pitchFamily="34" charset="0"/>
              </a:rPr>
              <a:t>experimentation should become a natural part of volunteering</a:t>
            </a:r>
            <a:r>
              <a:rPr lang="en-GB" b="0" i="0" dirty="0">
                <a:solidFill>
                  <a:srgbClr val="3E4670"/>
                </a:solidFill>
                <a:effectLst/>
                <a:latin typeface="Lato" panose="020F0502020204030203" pitchFamily="34" charset="0"/>
              </a:rPr>
              <a:t>, not a temporary bolt-on.</a:t>
            </a:r>
          </a:p>
          <a:p>
            <a:endParaRPr lang="en-GB" b="0" i="0" dirty="0">
              <a:solidFill>
                <a:srgbClr val="3E4670"/>
              </a:solidFill>
              <a:effectLst/>
              <a:latin typeface="Lato" panose="020F0502020204030203" pitchFamily="34" charset="0"/>
            </a:endParaRPr>
          </a:p>
          <a:p>
            <a:pPr algn="l">
              <a:buFont typeface="Arial" panose="020B0604020202020204" pitchFamily="34" charset="0"/>
              <a:buChar char="•"/>
            </a:pPr>
            <a:r>
              <a:rPr lang="en-GB" b="0" i="0" dirty="0">
                <a:solidFill>
                  <a:srgbClr val="3E4670"/>
                </a:solidFill>
                <a:effectLst/>
                <a:latin typeface="Lato" panose="020F0502020204030203" pitchFamily="34" charset="0"/>
              </a:rPr>
              <a:t>Experimentation is not reserved for times of crisis, but is incorporated into the way volunteering works day-to-day</a:t>
            </a:r>
          </a:p>
          <a:p>
            <a:pPr algn="l">
              <a:buFont typeface="Arial" panose="020B0604020202020204" pitchFamily="34" charset="0"/>
              <a:buChar char="•"/>
            </a:pPr>
            <a:r>
              <a:rPr lang="en-GB" b="0" i="0" dirty="0">
                <a:solidFill>
                  <a:srgbClr val="3E4670"/>
                </a:solidFill>
                <a:effectLst/>
                <a:latin typeface="Lato" panose="020F0502020204030203" pitchFamily="34" charset="0"/>
              </a:rPr>
              <a:t>Communities are supported to experiment and innovate to develop their own solutions</a:t>
            </a:r>
          </a:p>
          <a:p>
            <a:pPr algn="l">
              <a:buFont typeface="Arial" panose="020B0604020202020204" pitchFamily="34" charset="0"/>
              <a:buChar char="•"/>
            </a:pPr>
            <a:r>
              <a:rPr lang="en-GB" b="0" i="0" dirty="0">
                <a:solidFill>
                  <a:srgbClr val="3E4670"/>
                </a:solidFill>
                <a:effectLst/>
                <a:latin typeface="Lato" panose="020F0502020204030203" pitchFamily="34" charset="0"/>
              </a:rPr>
              <a:t>Those that create an enabling environment for volunteering - leaders, funders, trustees and government at all levels - support a culture of experimentation. This means that communities and organisations are trusted to design projects as they see fit, learn and adapt </a:t>
            </a:r>
          </a:p>
          <a:p>
            <a:pPr algn="l">
              <a:buFont typeface="Arial" panose="020B0604020202020204" pitchFamily="34" charset="0"/>
              <a:buChar char="•"/>
            </a:pPr>
            <a:r>
              <a:rPr lang="en-GB" b="0" i="0" dirty="0">
                <a:solidFill>
                  <a:srgbClr val="3E4670"/>
                </a:solidFill>
                <a:effectLst/>
                <a:latin typeface="Lato" panose="020F0502020204030203" pitchFamily="34" charset="0"/>
              </a:rPr>
              <a:t>Relationships are built on trust. We avoid overly bureaucratic systems, instead balancing change and flexibility with the need to protect people’s safety and wellbeing at all times</a:t>
            </a:r>
          </a:p>
          <a:p>
            <a:pPr algn="l">
              <a:buFont typeface="Arial" panose="020B0604020202020204" pitchFamily="34" charset="0"/>
              <a:buChar char="•"/>
            </a:pPr>
            <a:r>
              <a:rPr lang="en-GB" b="0" i="0" dirty="0">
                <a:solidFill>
                  <a:srgbClr val="3E4670"/>
                </a:solidFill>
                <a:effectLst/>
                <a:latin typeface="Lato" panose="020F0502020204030203" pitchFamily="34" charset="0"/>
              </a:rPr>
              <a:t>We embrace a genuine learning culture – seeking out and listening to those with expertise, wherever this lies, building on what works well, learning when things go wrong, and staying curious</a:t>
            </a:r>
          </a:p>
          <a:p>
            <a:pPr algn="l">
              <a:buFont typeface="Arial" panose="020B0604020202020204" pitchFamily="34" charset="0"/>
              <a:buChar char="•"/>
            </a:pPr>
            <a:r>
              <a:rPr lang="en-GB" b="0" i="0" dirty="0">
                <a:solidFill>
                  <a:srgbClr val="3E4670"/>
                </a:solidFill>
                <a:effectLst/>
                <a:latin typeface="Lato" panose="020F0502020204030203" pitchFamily="34" charset="0"/>
              </a:rPr>
              <a:t>We learn from and move on from approaches that are not working. We become less fearful of being seen to ‘fail’. </a:t>
            </a:r>
          </a:p>
          <a:p>
            <a:endParaRPr lang="en-US" dirty="0"/>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68073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small pledges</a:t>
            </a:r>
          </a:p>
          <a:p>
            <a:endParaRPr lang="en-US" dirty="0"/>
          </a:p>
          <a:p>
            <a:r>
              <a:rPr lang="en-US" dirty="0"/>
              <a:t>Think about what support is needed?? In the chat/ email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2564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small pledges</a:t>
            </a:r>
          </a:p>
          <a:p>
            <a:endParaRPr lang="en-US" dirty="0"/>
          </a:p>
          <a:p>
            <a:r>
              <a:rPr lang="en-US" dirty="0"/>
              <a:t>Think about what support is needed?? In the chat/ email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076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12:45  - close</a:t>
            </a:r>
          </a:p>
          <a:p>
            <a:pPr algn="l"/>
            <a:br>
              <a:rPr lang="en-GB" b="1" i="0">
                <a:solidFill>
                  <a:srgbClr val="3E4670"/>
                </a:solidFill>
                <a:effectLst/>
                <a:latin typeface="var(--heading-font-font-family)"/>
              </a:rPr>
            </a:br>
            <a:br>
              <a:rPr lang="en-GB" b="1" i="0">
                <a:solidFill>
                  <a:srgbClr val="3E4670"/>
                </a:solidFill>
                <a:effectLst/>
                <a:latin typeface="var(--heading-font-font-family)"/>
              </a:rPr>
            </a:br>
            <a:r>
              <a:rPr lang="en-GB" b="1" i="0">
                <a:solidFill>
                  <a:srgbClr val="3E4670"/>
                </a:solidFill>
                <a:effectLst/>
                <a:latin typeface="var(--heading-font-font-family)"/>
              </a:rPr>
              <a:t>What does a Champion do?</a:t>
            </a:r>
          </a:p>
          <a:p>
            <a:pPr algn="l"/>
            <a:r>
              <a:rPr lang="en-GB" b="0" i="0">
                <a:solidFill>
                  <a:srgbClr val="3E4670"/>
                </a:solidFill>
                <a:effectLst/>
                <a:latin typeface="Lato" panose="020F0502020204030203" pitchFamily="34" charset="0"/>
              </a:rPr>
              <a:t>There are plenty of opportunities for Vision for Volunteering Champions to get involved and help to build the movement. You may wish to pick and choose those that feel right for you. These opportunities include, but are not limited to:</a:t>
            </a:r>
          </a:p>
          <a:p>
            <a:pPr algn="l">
              <a:buFont typeface="Arial" panose="020B0604020202020204" pitchFamily="34" charset="0"/>
              <a:buChar char="•"/>
            </a:pPr>
            <a:r>
              <a:rPr lang="en-GB" b="0" i="0">
                <a:solidFill>
                  <a:srgbClr val="3E4670"/>
                </a:solidFill>
                <a:effectLst/>
                <a:latin typeface="Lato" panose="020F0502020204030203" pitchFamily="34" charset="0"/>
              </a:rPr>
              <a:t>Championing our themes within your spaces - organisations, communities, groups, etc. </a:t>
            </a:r>
          </a:p>
          <a:p>
            <a:pPr algn="l">
              <a:buFont typeface="Arial" panose="020B0604020202020204" pitchFamily="34" charset="0"/>
              <a:buChar char="•"/>
            </a:pPr>
            <a:r>
              <a:rPr lang="en-GB" b="0" i="0">
                <a:solidFill>
                  <a:srgbClr val="3E4670"/>
                </a:solidFill>
                <a:effectLst/>
                <a:latin typeface="Lato" panose="020F0502020204030203" pitchFamily="34" charset="0"/>
              </a:rPr>
              <a:t>Encouraging your spaces to commit to Vision pledges and holding them accountable </a:t>
            </a:r>
          </a:p>
          <a:p>
            <a:pPr algn="l">
              <a:buFont typeface="Arial" panose="020B0604020202020204" pitchFamily="34" charset="0"/>
              <a:buChar char="•"/>
            </a:pPr>
            <a:r>
              <a:rPr lang="en-GB" b="0" i="0">
                <a:solidFill>
                  <a:srgbClr val="3E4670"/>
                </a:solidFill>
                <a:effectLst/>
                <a:latin typeface="Lato" panose="020F0502020204030203" pitchFamily="34" charset="0"/>
              </a:rPr>
              <a:t>Being mindful of the Vision themes in your work and/or volunteering  </a:t>
            </a:r>
          </a:p>
          <a:p>
            <a:pPr algn="l">
              <a:buFont typeface="Arial" panose="020B0604020202020204" pitchFamily="34" charset="0"/>
              <a:buChar char="•"/>
            </a:pPr>
            <a:r>
              <a:rPr lang="en-GB" b="0" i="0">
                <a:solidFill>
                  <a:srgbClr val="3E4670"/>
                </a:solidFill>
                <a:effectLst/>
                <a:latin typeface="Lato" panose="020F0502020204030203" pitchFamily="34" charset="0"/>
              </a:rPr>
              <a:t>Attending events on our behalf </a:t>
            </a:r>
          </a:p>
          <a:p>
            <a:pPr algn="l">
              <a:buFont typeface="Arial" panose="020B0604020202020204" pitchFamily="34" charset="0"/>
              <a:buChar char="•"/>
            </a:pPr>
            <a:r>
              <a:rPr lang="en-GB" b="0" i="0">
                <a:solidFill>
                  <a:srgbClr val="3E4670"/>
                </a:solidFill>
                <a:effectLst/>
                <a:latin typeface="Lato" panose="020F0502020204030203" pitchFamily="34" charset="0"/>
              </a:rPr>
              <a:t>Speaking at events on our behalf  </a:t>
            </a:r>
          </a:p>
          <a:p>
            <a:pPr algn="l">
              <a:buFont typeface="Arial" panose="020B0604020202020204" pitchFamily="34" charset="0"/>
              <a:buChar char="•"/>
            </a:pPr>
            <a:r>
              <a:rPr lang="en-GB" b="0" i="0">
                <a:solidFill>
                  <a:srgbClr val="3E4670"/>
                </a:solidFill>
                <a:effectLst/>
                <a:latin typeface="Lato" panose="020F0502020204030203" pitchFamily="34" charset="0"/>
              </a:rPr>
              <a:t>Sharing the Vision themes and aims with your colleagues and community </a:t>
            </a:r>
          </a:p>
          <a:p>
            <a:pPr algn="l">
              <a:buFont typeface="Arial" panose="020B0604020202020204" pitchFamily="34" charset="0"/>
              <a:buChar char="•"/>
            </a:pPr>
            <a:r>
              <a:rPr lang="en-GB" b="0" i="0">
                <a:solidFill>
                  <a:srgbClr val="3E4670"/>
                </a:solidFill>
                <a:effectLst/>
                <a:latin typeface="Lato" panose="020F0502020204030203" pitchFamily="34" charset="0"/>
              </a:rPr>
              <a:t>Holding the Vision accountable in being an example to others in the sector </a:t>
            </a:r>
          </a:p>
          <a:p>
            <a:pPr algn="l">
              <a:buFont typeface="Arial" panose="020B0604020202020204" pitchFamily="34" charset="0"/>
              <a:buChar char="•"/>
            </a:pPr>
            <a:r>
              <a:rPr lang="en-GB" b="0" i="0">
                <a:solidFill>
                  <a:srgbClr val="3E4670"/>
                </a:solidFill>
                <a:effectLst/>
                <a:latin typeface="Lato" panose="020F0502020204030203" pitchFamily="34" charset="0"/>
              </a:rPr>
              <a:t>Participating in focus groups, steering groups and making other contributions to the development of the Vision </a:t>
            </a:r>
          </a:p>
          <a:p>
            <a:pPr algn="l">
              <a:buFont typeface="Arial" panose="020B0604020202020204" pitchFamily="34" charset="0"/>
              <a:buChar char="•"/>
            </a:pPr>
            <a:r>
              <a:rPr lang="en-GB" b="0" i="0">
                <a:solidFill>
                  <a:srgbClr val="3E4670"/>
                </a:solidFill>
                <a:effectLst/>
                <a:latin typeface="Lato" panose="020F0502020204030203" pitchFamily="34" charset="0"/>
              </a:rPr>
              <a:t>Over to you - if you have ideas on how to help build the movement, we’d love to hear them!</a:t>
            </a:r>
          </a:p>
          <a:p>
            <a:endParaRPr lang="en-US"/>
          </a:p>
          <a:p>
            <a:pPr algn="l"/>
            <a:r>
              <a:rPr lang="en-GB" b="1" i="0">
                <a:solidFill>
                  <a:srgbClr val="3E4670"/>
                </a:solidFill>
                <a:effectLst/>
                <a:latin typeface="var(--heading-font-font-family)"/>
              </a:rPr>
              <a:t>Who can be a Champion?</a:t>
            </a:r>
          </a:p>
          <a:p>
            <a:pPr algn="l"/>
            <a:r>
              <a:rPr lang="en-GB" b="0" i="0">
                <a:solidFill>
                  <a:srgbClr val="3E4670"/>
                </a:solidFill>
                <a:effectLst/>
                <a:latin typeface="Lato" panose="020F0502020204030203" pitchFamily="34" charset="0"/>
              </a:rPr>
              <a:t>Anyone within the volunteering space can sign up to be a Vision for Volunteering Champion. </a:t>
            </a:r>
          </a:p>
          <a:p>
            <a:pPr algn="l"/>
            <a:r>
              <a:rPr lang="en-GB" b="0" i="0">
                <a:solidFill>
                  <a:srgbClr val="3E4670"/>
                </a:solidFill>
                <a:effectLst/>
                <a:latin typeface="Lato" panose="020F0502020204030203" pitchFamily="34" charset="0"/>
              </a:rPr>
              <a:t>From Volunteer Managers, to Volunteers, to Charity Leaders and much more - if you’re involved in volunteering, and are passionate about the Vision, this opportunity could be for you. </a:t>
            </a:r>
          </a:p>
          <a:p>
            <a:endParaRPr lang="en-US"/>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6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24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12.15-12.30</a:t>
            </a:r>
          </a:p>
          <a:p>
            <a:pPr marL="0" indent="0"/>
            <a:endParaRPr lang="en-US"/>
          </a:p>
          <a:p>
            <a:pPr marL="0" indent="0"/>
            <a:r>
              <a:rPr lang="en-US"/>
              <a:t>Note to facilitator:</a:t>
            </a:r>
          </a:p>
          <a:p>
            <a:pPr marL="0" indent="0"/>
            <a:endParaRPr lang="en-US"/>
          </a:p>
          <a:p>
            <a:pPr marL="171450" indent="-171450">
              <a:buFont typeface="Calibri"/>
              <a:buChar char="-"/>
            </a:pPr>
            <a:r>
              <a:rPr lang="en-US"/>
              <a:t>Attendees may wish to use this time to fill in the feedback form now, or after the session- whichever they're most comfortable with</a:t>
            </a:r>
          </a:p>
          <a:p>
            <a:pPr marL="171450" indent="-171450">
              <a:buFont typeface="Calibri"/>
              <a:buChar char="-"/>
            </a:pPr>
            <a:r>
              <a:rPr lang="en-US"/>
              <a:t>Talk through how attendees can get further involved, referencing our "join the movement" webpage: </a:t>
            </a:r>
            <a:r>
              <a:rPr lang="en-US">
                <a:hlinkClick r:id="rId3"/>
              </a:rPr>
              <a:t>https://www.visionforvolunteering.org.uk/take-action</a:t>
            </a:r>
            <a:endParaRPr lang="en-US"/>
          </a:p>
          <a:p>
            <a:pPr marL="171450" indent="-171450">
              <a:buFont typeface="Calibri"/>
              <a:buChar char="-"/>
            </a:pPr>
            <a:r>
              <a:rPr lang="en-US"/>
              <a:t>Talk through how we will be capturing insights from today's session, and how this will help shape the toolkits and further events post summer- and how they can hear updates on this and further opportunities to get involved </a:t>
            </a:r>
          </a:p>
          <a:p>
            <a:pPr marL="171450" indent="-171450">
              <a:buFont typeface="Calibri"/>
              <a:buChar char="-"/>
            </a:pPr>
            <a:r>
              <a:rPr lang="en-US"/>
              <a:t>Reminding people and sharing links to our mailing list and VFV socials</a:t>
            </a:r>
          </a:p>
          <a:p>
            <a:pPr marL="171450" indent="-171450">
              <a:buFont typeface="Calibri"/>
              <a:buChar char="-"/>
            </a:pPr>
            <a:r>
              <a:rPr lang="en-US"/>
              <a:t>Talk  through follow up content we will be sharing after the call</a:t>
            </a:r>
          </a:p>
          <a:p>
            <a:pPr marL="171450" indent="-171450">
              <a:buFont typeface="Calibri"/>
              <a:buChar char="-"/>
            </a:pPr>
            <a:r>
              <a:rPr lang="en-US" b="1"/>
              <a:t>Reminder to do screen shot photo  of the group before we close, and encourage attendees to use their socials to talk about the event  (see agenda)</a:t>
            </a:r>
            <a:endParaRPr lang="en-US"/>
          </a:p>
          <a:p>
            <a:pPr marL="171450" indent="-171450">
              <a:buFont typeface="Calibri"/>
              <a:buChar char="-"/>
            </a:pPr>
            <a:endParaRPr lang="en-US"/>
          </a:p>
        </p:txBody>
      </p:sp>
      <p:sp>
        <p:nvSpPr>
          <p:cNvPr id="138" name="Google Shape;1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867250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forms???</a:t>
            </a:r>
            <a:endParaRPr dirty="0"/>
          </a:p>
        </p:txBody>
      </p:sp>
      <p:sp>
        <p:nvSpPr>
          <p:cNvPr id="166" name="Google Shape;1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9.30-9.45</a:t>
            </a:r>
          </a:p>
          <a:p>
            <a:pPr marL="0" lvl="0" indent="0" algn="l">
              <a:spcBef>
                <a:spcPts val="0"/>
              </a:spcBef>
              <a:spcAft>
                <a:spcPts val="0"/>
              </a:spcAft>
              <a:buNone/>
            </a:pPr>
            <a:r>
              <a:rPr lang="en-US"/>
              <a:t>- Talk through agenda</a:t>
            </a:r>
            <a:endParaRPr/>
          </a:p>
        </p:txBody>
      </p:sp>
      <p:sp>
        <p:nvSpPr>
          <p:cNvPr id="216" name="Google Shape;21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6452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9.30-9.45</a:t>
            </a:r>
          </a:p>
          <a:p>
            <a:pPr>
              <a:buFont typeface="Calibri"/>
              <a:buChar char="-"/>
            </a:pPr>
            <a:r>
              <a:rPr lang="en-US"/>
              <a:t>Launch zoom poll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372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9.30-9.45</a:t>
            </a:r>
          </a:p>
          <a:p>
            <a:endParaRPr lang="en-US"/>
          </a:p>
          <a:p>
            <a:r>
              <a:rPr lang="en-US"/>
              <a:t>Talks through these points:</a:t>
            </a:r>
          </a:p>
          <a:p>
            <a:endParaRPr lang="en-US"/>
          </a:p>
          <a:p>
            <a:pPr marL="171450" indent="-171450">
              <a:lnSpc>
                <a:spcPct val="90000"/>
              </a:lnSpc>
              <a:spcBef>
                <a:spcPts val="1000"/>
              </a:spcBef>
              <a:buChar char="•"/>
            </a:pPr>
            <a:r>
              <a:rPr lang="en-US"/>
              <a:t>More than 350 from over 300 </a:t>
            </a:r>
            <a:r>
              <a:rPr lang="en-US" err="1"/>
              <a:t>organisations</a:t>
            </a:r>
            <a:r>
              <a:rPr lang="en-US"/>
              <a:t> helped design the Vision for Volunteering</a:t>
            </a:r>
          </a:p>
          <a:p>
            <a:pPr marL="171450" indent="-171450">
              <a:lnSpc>
                <a:spcPct val="90000"/>
              </a:lnSpc>
              <a:spcBef>
                <a:spcPts val="1000"/>
              </a:spcBef>
              <a:buChar char="•"/>
            </a:pPr>
            <a:endParaRPr lang="en-US"/>
          </a:p>
          <a:p>
            <a:pPr marL="171450" indent="-171450">
              <a:lnSpc>
                <a:spcPct val="90000"/>
              </a:lnSpc>
              <a:spcBef>
                <a:spcPts val="1000"/>
              </a:spcBef>
              <a:buChar char="•"/>
            </a:pPr>
            <a:r>
              <a:rPr lang="en-US"/>
              <a:t>In late 2021, a steering group ran 14 workshops, carried out numerous interviews and received 43 written submissions from volunteers, volunteer-involving </a:t>
            </a:r>
            <a:r>
              <a:rPr lang="en-US" err="1"/>
              <a:t>organisations</a:t>
            </a:r>
            <a:r>
              <a:rPr lang="en-US"/>
              <a:t> and other stakeholders</a:t>
            </a:r>
          </a:p>
          <a:p>
            <a:pPr marL="171450" indent="-171450">
              <a:lnSpc>
                <a:spcPct val="90000"/>
              </a:lnSpc>
              <a:spcBef>
                <a:spcPts val="1000"/>
              </a:spcBef>
              <a:buChar char="•"/>
            </a:pPr>
            <a:endParaRPr lang="en-US"/>
          </a:p>
          <a:p>
            <a:pPr marL="171450" indent="-171450">
              <a:lnSpc>
                <a:spcPct val="90000"/>
              </a:lnSpc>
              <a:spcBef>
                <a:spcPts val="1000"/>
              </a:spcBef>
              <a:buChar char="•"/>
            </a:pPr>
            <a:r>
              <a:rPr lang="en-US"/>
              <a:t>The Vision for Volunteering was launched in May 2021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477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US"/>
              <a:t>9.30-9.45</a:t>
            </a:r>
          </a:p>
        </p:txBody>
      </p:sp>
      <p:sp>
        <p:nvSpPr>
          <p:cNvPr id="130" name="Google Shape;1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9.30-9.45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9.30-9.45</a:t>
            </a:r>
          </a:p>
          <a:p>
            <a:pPr marL="0" indent="0"/>
            <a:r>
              <a:rPr lang="en-US" dirty="0"/>
              <a:t>References these questions when talking through the Vision theme slides:</a:t>
            </a:r>
          </a:p>
          <a:p>
            <a:pPr algn="ctr">
              <a:lnSpc>
                <a:spcPct val="90000"/>
              </a:lnSpc>
              <a:buFont typeface="Arial"/>
              <a:buChar char="•"/>
            </a:pPr>
            <a:r>
              <a:rPr lang="en-GB" dirty="0"/>
              <a:t>What do volunteers need now, and during the next 10 years, in order to make their most effective contributions?</a:t>
            </a:r>
            <a:endParaRPr lang="en-US" dirty="0"/>
          </a:p>
          <a:p>
            <a:pPr algn="ctr">
              <a:lnSpc>
                <a:spcPct val="90000"/>
              </a:lnSpc>
              <a:buFont typeface="Arial"/>
              <a:buChar char="•"/>
            </a:pPr>
            <a:r>
              <a:rPr lang="en-GB" dirty="0"/>
              <a:t>How do we capture new practice and technology and harness it to create a better future for volunteering?</a:t>
            </a:r>
          </a:p>
          <a:p>
            <a:pPr algn="ctr">
              <a:lnSpc>
                <a:spcPct val="90000"/>
              </a:lnSpc>
              <a:buFont typeface="Arial"/>
              <a:buChar char="•"/>
            </a:pPr>
            <a:r>
              <a:rPr lang="en-GB" dirty="0"/>
              <a:t>How can we let go of practices that no longer serve us and tackle some of volunteering’s most</a:t>
            </a:r>
            <a:endParaRPr lang="en-US" dirty="0"/>
          </a:p>
          <a:p>
            <a:pPr marL="228600" indent="0" algn="ctr">
              <a:lnSpc>
                <a:spcPct val="90000"/>
              </a:lnSpc>
            </a:pPr>
            <a:r>
              <a:rPr lang="en-GB" dirty="0"/>
              <a:t>long-standing inequalities?</a:t>
            </a:r>
            <a:endParaRPr lang="en-US" dirty="0"/>
          </a:p>
          <a:p>
            <a:pPr marL="228600" indent="0" algn="ctr">
              <a:lnSpc>
                <a:spcPct val="90000"/>
              </a:lnSpc>
            </a:pPr>
            <a:r>
              <a:rPr lang="en-GB" dirty="0"/>
              <a:t>THINK ABOUT: how do these themes resonate with you? How can you make changes in these areas? What are the barriers to these changes?</a:t>
            </a:r>
          </a:p>
          <a:p>
            <a:pPr algn="ctr">
              <a:lnSpc>
                <a:spcPct val="90000"/>
              </a:lnSpc>
              <a:buFont typeface="Arial"/>
              <a:buChar char="•"/>
            </a:pPr>
            <a:endParaRPr lang="en-GB"/>
          </a:p>
          <a:p>
            <a:pPr algn="ctr">
              <a:lnSpc>
                <a:spcPct val="90000"/>
              </a:lnSpc>
              <a:buFont typeface="Arial"/>
              <a:buChar char="•"/>
            </a:pPr>
            <a:endParaRPr lang="en-GB"/>
          </a:p>
          <a:p>
            <a:pPr marL="171450" indent="-171450">
              <a:buFont typeface="Calibri"/>
              <a:buChar char="-"/>
            </a:pPr>
            <a:endParaRPr lang="en-US"/>
          </a:p>
          <a:p>
            <a:pPr marL="0" indent="0"/>
            <a:endParaRPr lang="en-US"/>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9.30-9.45</a:t>
            </a:r>
          </a:p>
          <a:p>
            <a:r>
              <a:rPr lang="en-US" dirty="0"/>
              <a:t>on the theme slides- talk through the how, why, what statements in the context of each theme</a:t>
            </a:r>
          </a:p>
          <a:p>
            <a:pPr marL="0" lvl="0" indent="0" algn="l">
              <a:spcBef>
                <a:spcPts val="0"/>
              </a:spcBef>
              <a:spcAft>
                <a:spcPts val="0"/>
              </a:spcAft>
              <a:buNone/>
            </a:pPr>
            <a:endParaRPr lang="en-US" dirty="0"/>
          </a:p>
          <a:p>
            <a:pPr marL="0" lvl="0" indent="0" algn="l">
              <a:spcBef>
                <a:spcPts val="0"/>
              </a:spcBef>
              <a:spcAft>
                <a:spcPts val="0"/>
              </a:spcAft>
              <a:buNone/>
            </a:pPr>
            <a:r>
              <a:rPr lang="en-GB" b="0" i="0" dirty="0">
                <a:solidFill>
                  <a:srgbClr val="3E4670"/>
                </a:solidFill>
                <a:effectLst/>
                <a:latin typeface="Lato" panose="020F0502020204030203" pitchFamily="34" charset="0"/>
              </a:rPr>
              <a:t>Volunteering is a continuum of involvement and participation, from occasional to regular and from highly organised to informal. We should not expect that volunteers will stay with an organisation indefinitely. It needs to be easy to move to other volunteering roles, to pause or stop volunteering, and to start again, whether because of what is happening in our lives, or because of changing needs and issues in society. To support this fluidity, organisational cultures must embrace sharing and flexibility, with volunteers moving between organisations and activities, to develop and try new things. </a:t>
            </a:r>
            <a:endParaRPr lang="en-US" b="0" i="0" dirty="0">
              <a:solidFill>
                <a:srgbClr val="3E4670"/>
              </a:solidFill>
              <a:effectLst/>
              <a:latin typeface="Lato" panose="020F0502020204030203" pitchFamily="34" charset="0"/>
            </a:endParaRPr>
          </a:p>
          <a:p>
            <a:pPr marL="0" lvl="0" indent="0" algn="l">
              <a:spcBef>
                <a:spcPts val="0"/>
              </a:spcBef>
              <a:spcAft>
                <a:spcPts val="0"/>
              </a:spcAft>
              <a:buNone/>
            </a:pPr>
            <a:endParaRPr lang="en-US" b="0" i="0" dirty="0">
              <a:solidFill>
                <a:srgbClr val="3E4670"/>
              </a:solidFill>
              <a:effectLst/>
              <a:latin typeface="Lato" panose="020F0502020204030203" pitchFamily="34" charset="0"/>
            </a:endParaRPr>
          </a:p>
          <a:p>
            <a:pPr algn="l">
              <a:buFont typeface="Arial" panose="020B0604020202020204" pitchFamily="34" charset="0"/>
              <a:buChar char="•"/>
            </a:pPr>
            <a:endParaRPr lang="en-GB" b="0" i="0" dirty="0">
              <a:solidFill>
                <a:srgbClr val="3E4670"/>
              </a:solidFill>
              <a:effectLst/>
              <a:latin typeface="Lato" panose="020F0502020204030203" pitchFamily="34" charset="0"/>
            </a:endParaRPr>
          </a:p>
          <a:p>
            <a:pPr algn="l">
              <a:buFont typeface="Arial" panose="020B0604020202020204" pitchFamily="34" charset="0"/>
              <a:buChar char="•"/>
            </a:pPr>
            <a:r>
              <a:rPr lang="en-GB" b="0" i="0" dirty="0">
                <a:solidFill>
                  <a:srgbClr val="3E4670"/>
                </a:solidFill>
                <a:effectLst/>
                <a:latin typeface="Lato" panose="020F0502020204030203" pitchFamily="34" charset="0"/>
              </a:rPr>
              <a:t>By 2032</a:t>
            </a:r>
          </a:p>
          <a:p>
            <a:pPr algn="l">
              <a:buFont typeface="Arial" panose="020B0604020202020204" pitchFamily="34" charset="0"/>
              <a:buChar char="•"/>
            </a:pPr>
            <a:r>
              <a:rPr lang="en-GB" b="0" i="0" dirty="0">
                <a:solidFill>
                  <a:srgbClr val="3E4670"/>
                </a:solidFill>
                <a:effectLst/>
                <a:latin typeface="Lato" panose="020F0502020204030203" pitchFamily="34" charset="0"/>
              </a:rPr>
              <a:t>Volunteering is something we all do across the different settings and stages of our lives. It has equal validity alongside public and private endeavours, and we are proud to talk about it.</a:t>
            </a:r>
          </a:p>
          <a:p>
            <a:pPr algn="l">
              <a:buFont typeface="Arial" panose="020B0604020202020204" pitchFamily="34" charset="0"/>
              <a:buChar char="•"/>
            </a:pPr>
            <a:r>
              <a:rPr lang="en-GB" b="0" i="0" dirty="0">
                <a:solidFill>
                  <a:srgbClr val="3E4670"/>
                </a:solidFill>
                <a:effectLst/>
                <a:latin typeface="Lato" panose="020F0502020204030203" pitchFamily="34" charset="0"/>
              </a:rPr>
              <a:t>Organisations involving volunteers understand how and when volunteers want to engage.</a:t>
            </a:r>
          </a:p>
          <a:p>
            <a:pPr algn="l">
              <a:buFont typeface="Arial" panose="020B0604020202020204" pitchFamily="34" charset="0"/>
              <a:buChar char="•"/>
            </a:pPr>
            <a:r>
              <a:rPr lang="en-GB" b="0" i="0" dirty="0">
                <a:solidFill>
                  <a:srgbClr val="3E4670"/>
                </a:solidFill>
                <a:effectLst/>
                <a:latin typeface="Lato" panose="020F0502020204030203" pitchFamily="34" charset="0"/>
              </a:rPr>
              <a:t>Volunteer voices are embedded in the leadership and design of volunteering initiatives, driving how they are involved.</a:t>
            </a:r>
          </a:p>
          <a:p>
            <a:pPr algn="l">
              <a:buFont typeface="Arial" panose="020B0604020202020204" pitchFamily="34" charset="0"/>
              <a:buChar char="•"/>
            </a:pPr>
            <a:r>
              <a:rPr lang="en-GB" b="0" i="0" dirty="0">
                <a:solidFill>
                  <a:srgbClr val="3E4670"/>
                </a:solidFill>
                <a:effectLst/>
                <a:latin typeface="Lato" panose="020F0502020204030203" pitchFamily="34" charset="0"/>
              </a:rPr>
              <a:t>Volunteering is appreciated by individuals, communities, organisations and policy makers as helping to enrich lives and enliven communities.</a:t>
            </a:r>
          </a:p>
          <a:p>
            <a:pPr algn="l">
              <a:buFont typeface="Arial" panose="020B0604020202020204" pitchFamily="34" charset="0"/>
              <a:buChar char="•"/>
            </a:pPr>
            <a:r>
              <a:rPr lang="en-GB" b="0" i="0" dirty="0">
                <a:solidFill>
                  <a:srgbClr val="3E4670"/>
                </a:solidFill>
                <a:effectLst/>
                <a:latin typeface="Lato" panose="020F0502020204030203" pitchFamily="34" charset="0"/>
              </a:rPr>
              <a:t>The appreciation and celebration of volunteering is supported by common metrics for measuring volunteering which have been adopted by central and local government, and organisations involving volunteers.</a:t>
            </a:r>
          </a:p>
          <a:p>
            <a:pPr marL="0" lvl="0" indent="0" algn="l">
              <a:spcBef>
                <a:spcPts val="0"/>
              </a:spcBef>
              <a:spcAft>
                <a:spcPts val="0"/>
              </a:spcAft>
              <a:buNone/>
            </a:pPr>
            <a:endParaRPr lang="en-US" dirty="0"/>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E4670"/>
                </a:solidFill>
                <a:effectLst/>
                <a:latin typeface="Lato" panose="020F0502020204030203" pitchFamily="34" charset="0"/>
              </a:rPr>
              <a:t>Volunteers and the communities they serve </a:t>
            </a:r>
            <a:r>
              <a:rPr lang="en-GB" b="1" i="0" dirty="0">
                <a:solidFill>
                  <a:srgbClr val="3E4670"/>
                </a:solidFill>
                <a:effectLst/>
                <a:latin typeface="Lato" panose="020F0502020204030203" pitchFamily="34" charset="0"/>
              </a:rPr>
              <a:t>have power and are leaders.</a:t>
            </a:r>
          </a:p>
          <a:p>
            <a:endParaRPr lang="en-GB" b="1" i="0" dirty="0">
              <a:solidFill>
                <a:srgbClr val="3E4670"/>
              </a:solidFill>
              <a:effectLst/>
              <a:latin typeface="Lato" panose="020F0502020204030203" pitchFamily="34" charset="0"/>
            </a:endParaRPr>
          </a:p>
          <a:p>
            <a:r>
              <a:rPr lang="en-GB" b="0" i="0" dirty="0">
                <a:solidFill>
                  <a:srgbClr val="3E4670"/>
                </a:solidFill>
                <a:effectLst/>
                <a:latin typeface="Lato" panose="020F0502020204030203" pitchFamily="34" charset="0"/>
              </a:rPr>
              <a:t>Everyday, volunteers make things happen. People come together in movements of support, action, solidarity and protest. Many of our organisations, charities and institutions were formed by volunteers. </a:t>
            </a:r>
            <a:endParaRPr lang="en-GB" b="1" i="0" dirty="0">
              <a:solidFill>
                <a:srgbClr val="3E4670"/>
              </a:solidFill>
              <a:effectLst/>
              <a:latin typeface="Lato" panose="020F0502020204030203" pitchFamily="34" charset="0"/>
            </a:endParaRPr>
          </a:p>
          <a:p>
            <a:endParaRPr lang="en-GB" b="1" i="0" dirty="0">
              <a:solidFill>
                <a:srgbClr val="3E4670"/>
              </a:solidFill>
              <a:effectLst/>
              <a:latin typeface="Lato" panose="020F0502020204030203" pitchFamily="34" charset="0"/>
            </a:endParaRPr>
          </a:p>
          <a:p>
            <a:pPr algn="l">
              <a:buFont typeface="Arial" panose="020B0604020202020204" pitchFamily="34" charset="0"/>
              <a:buChar char="•"/>
            </a:pPr>
            <a:r>
              <a:rPr lang="en-GB" b="0" i="0" dirty="0">
                <a:solidFill>
                  <a:srgbClr val="3E4670"/>
                </a:solidFill>
                <a:effectLst/>
                <a:latin typeface="Lato" panose="020F0502020204030203" pitchFamily="34" charset="0"/>
              </a:rPr>
              <a:t>Everyone can engage within their community, identifying what matters to them and building the future they want to see</a:t>
            </a:r>
          </a:p>
          <a:p>
            <a:pPr algn="l">
              <a:buFont typeface="Arial" panose="020B0604020202020204" pitchFamily="34" charset="0"/>
              <a:buChar char="•"/>
            </a:pPr>
            <a:r>
              <a:rPr lang="en-GB" b="0" i="0" dirty="0">
                <a:solidFill>
                  <a:srgbClr val="3E4670"/>
                </a:solidFill>
                <a:effectLst/>
                <a:latin typeface="Lato" panose="020F0502020204030203" pitchFamily="34" charset="0"/>
              </a:rPr>
              <a:t>People supporting volunteers work alongside them as equals, channelling their interests and passions and supporting them to make change</a:t>
            </a:r>
          </a:p>
          <a:p>
            <a:pPr algn="l">
              <a:buFont typeface="Arial" panose="020B0604020202020204" pitchFamily="34" charset="0"/>
              <a:buChar char="•"/>
            </a:pPr>
            <a:r>
              <a:rPr lang="en-GB" b="0" i="0" dirty="0">
                <a:solidFill>
                  <a:srgbClr val="3E4670"/>
                </a:solidFill>
                <a:effectLst/>
                <a:latin typeface="Lato" panose="020F0502020204030203" pitchFamily="34" charset="0"/>
              </a:rPr>
              <a:t>First-hand experience is valued and the focus is on people’s ability to make change, whatever their role. People are supported to move between roles - volunteering, paid work and accessing services </a:t>
            </a:r>
          </a:p>
          <a:p>
            <a:pPr algn="l">
              <a:buFont typeface="Arial" panose="020B0604020202020204" pitchFamily="34" charset="0"/>
              <a:buChar char="•"/>
            </a:pPr>
            <a:r>
              <a:rPr lang="en-GB" b="0" i="0" dirty="0">
                <a:solidFill>
                  <a:srgbClr val="3E4670"/>
                </a:solidFill>
                <a:effectLst/>
                <a:latin typeface="Lato" panose="020F0502020204030203" pitchFamily="34" charset="0"/>
              </a:rPr>
              <a:t>Decisions are made by those best placed to make them, not based on a hierarchy</a:t>
            </a:r>
          </a:p>
          <a:p>
            <a:pPr algn="l">
              <a:buFont typeface="Arial" panose="020B0604020202020204" pitchFamily="34" charset="0"/>
              <a:buChar char="•"/>
            </a:pPr>
            <a:r>
              <a:rPr lang="en-GB" b="0" i="0" dirty="0">
                <a:solidFill>
                  <a:srgbClr val="3E4670"/>
                </a:solidFill>
                <a:effectLst/>
                <a:latin typeface="Lato" panose="020F0502020204030203" pitchFamily="34" charset="0"/>
              </a:rPr>
              <a:t>We recognise who is missing in our volunteering spaces and have the confidence and ability to rectify this and redistribute power</a:t>
            </a:r>
          </a:p>
          <a:p>
            <a:pPr algn="l">
              <a:buFont typeface="Arial" panose="020B0604020202020204" pitchFamily="34" charset="0"/>
              <a:buChar char="•"/>
            </a:pPr>
            <a:r>
              <a:rPr lang="en-GB" b="0" i="0" dirty="0">
                <a:solidFill>
                  <a:srgbClr val="3E4670"/>
                </a:solidFill>
                <a:effectLst/>
                <a:latin typeface="Lato" panose="020F0502020204030203" pitchFamily="34" charset="0"/>
              </a:rPr>
              <a:t>People working alongside volunteers are accountable to communities as well as to government or funders. Our focus is on building equitable relationships and deep connections. </a:t>
            </a:r>
          </a:p>
          <a:p>
            <a:pPr algn="l">
              <a:buFont typeface="Arial" panose="020B0604020202020204" pitchFamily="34" charset="0"/>
              <a:buChar char="•"/>
            </a:pPr>
            <a:r>
              <a:rPr lang="en-GB" b="0" i="0" dirty="0">
                <a:solidFill>
                  <a:srgbClr val="3E4670"/>
                </a:solidFill>
                <a:effectLst/>
                <a:latin typeface="Lato" panose="020F0502020204030203" pitchFamily="34" charset="0"/>
              </a:rPr>
              <a:t>Emerging social movements, causes and campaigns are supported and recognised within a wider movement for change. They work alongside and positively disrupt more established organisations. Larger or better resourced organisations support and enable groups with fewer resources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161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p:nvPr/>
        </p:nvSpPr>
        <p:spPr>
          <a:xfrm rot="-5400000">
            <a:off x="7725890" y="2391886"/>
            <a:ext cx="4494807" cy="4437412"/>
          </a:xfrm>
          <a:prstGeom prst="rtTriangle">
            <a:avLst/>
          </a:prstGeom>
          <a:solidFill>
            <a:schemeClr val="accent6"/>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p:nvPr/>
        </p:nvSpPr>
        <p:spPr>
          <a:xfrm rot="-5400000">
            <a:off x="8558614" y="3224611"/>
            <a:ext cx="3701332" cy="3565439"/>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ctrTitle"/>
          </p:nvPr>
        </p:nvSpPr>
        <p:spPr>
          <a:xfrm>
            <a:off x="1559626" y="1270000"/>
            <a:ext cx="8154390" cy="2387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b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559626" y="3657600"/>
            <a:ext cx="815439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 name="Google Shape;19;p2"/>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9"/>
        <p:cNvGrpSpPr/>
        <p:nvPr/>
      </p:nvGrpSpPr>
      <p:grpSpPr>
        <a:xfrm>
          <a:off x="0" y="0"/>
          <a:ext cx="0" cy="0"/>
          <a:chOff x="0" y="0"/>
          <a:chExt cx="0" cy="0"/>
        </a:xfrm>
      </p:grpSpPr>
      <p:sp>
        <p:nvSpPr>
          <p:cNvPr id="100" name="Google Shape;100;p16"/>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16"/>
          <p:cNvSpPr/>
          <p:nvPr/>
        </p:nvSpPr>
        <p:spPr>
          <a:xfrm rot="-5400000">
            <a:off x="8478876" y="3144871"/>
            <a:ext cx="3736983" cy="3689265"/>
          </a:xfrm>
          <a:prstGeom prst="rtTriangle">
            <a:avLst/>
          </a:prstGeom>
          <a:solidFill>
            <a:schemeClr val="accent6"/>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6"/>
          <p:cNvSpPr/>
          <p:nvPr/>
        </p:nvSpPr>
        <p:spPr>
          <a:xfrm rot="-5400000">
            <a:off x="9171205" y="3837201"/>
            <a:ext cx="3077286" cy="2964305"/>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9"/>
        <p:cNvGrpSpPr/>
        <p:nvPr/>
      </p:nvGrpSpPr>
      <p:grpSpPr>
        <a:xfrm>
          <a:off x="0" y="0"/>
          <a:ext cx="0" cy="0"/>
          <a:chOff x="0" y="0"/>
          <a:chExt cx="0" cy="0"/>
        </a:xfrm>
      </p:grpSpPr>
      <p:sp>
        <p:nvSpPr>
          <p:cNvPr id="110" name="Google Shape;110;p18"/>
          <p:cNvSpPr/>
          <p:nvPr/>
        </p:nvSpPr>
        <p:spPr>
          <a:xfrm rot="-5400000">
            <a:off x="6402966" y="1068963"/>
            <a:ext cx="5717965" cy="5860102"/>
          </a:xfrm>
          <a:prstGeom prst="rtTriangle">
            <a:avLst/>
          </a:prstGeom>
          <a:solidFill>
            <a:schemeClr val="accent6"/>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18"/>
          <p:cNvSpPr/>
          <p:nvPr/>
        </p:nvSpPr>
        <p:spPr>
          <a:xfrm rot="-5400000">
            <a:off x="7483436" y="2149433"/>
            <a:ext cx="4708564" cy="4708564"/>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18"/>
          <p:cNvSpPr txBox="1">
            <a:spLocks noGrp="1"/>
          </p:cNvSpPr>
          <p:nvPr>
            <p:ph type="ctrTitle"/>
          </p:nvPr>
        </p:nvSpPr>
        <p:spPr>
          <a:xfrm>
            <a:off x="1086221" y="1041400"/>
            <a:ext cx="5172075" cy="2387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b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8"/>
          <p:cNvSpPr txBox="1">
            <a:spLocks noGrp="1"/>
          </p:cNvSpPr>
          <p:nvPr>
            <p:ph type="subTitle" idx="1"/>
          </p:nvPr>
        </p:nvSpPr>
        <p:spPr>
          <a:xfrm>
            <a:off x="1086221" y="3853584"/>
            <a:ext cx="517207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14" name="Google Shape;114;p18"/>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9"/>
          <p:cNvSpPr txBox="1">
            <a:spLocks noGrp="1"/>
          </p:cNvSpPr>
          <p:nvPr>
            <p:ph type="body" idx="1"/>
          </p:nvPr>
        </p:nvSpPr>
        <p:spPr>
          <a:xfrm rot="5400000">
            <a:off x="4083844" y="-1420018"/>
            <a:ext cx="402431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8" name="Google Shape;118;p19"/>
          <p:cNvSpPr txBox="1">
            <a:spLocks noGrp="1"/>
          </p:cNvSpPr>
          <p:nvPr>
            <p:ph type="dt" idx="10"/>
          </p:nvPr>
        </p:nvSpPr>
        <p:spPr>
          <a:xfrm>
            <a:off x="838200" y="6173787"/>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9" name="Google Shape;119;p19"/>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userDrawn="1">
  <p:cSld name="2_Title Slide">
    <p:spTree>
      <p:nvGrpSpPr>
        <p:cNvPr id="1" name="Shape 20"/>
        <p:cNvGrpSpPr/>
        <p:nvPr/>
      </p:nvGrpSpPr>
      <p:grpSpPr>
        <a:xfrm>
          <a:off x="0" y="0"/>
          <a:ext cx="0" cy="0"/>
          <a:chOff x="0" y="0"/>
          <a:chExt cx="0" cy="0"/>
        </a:xfrm>
      </p:grpSpPr>
      <p:sp>
        <p:nvSpPr>
          <p:cNvPr id="21" name="Google Shape;21;p3"/>
          <p:cNvSpPr/>
          <p:nvPr/>
        </p:nvSpPr>
        <p:spPr>
          <a:xfrm rot="-5400000">
            <a:off x="5332021" y="-10160"/>
            <a:ext cx="6859979" cy="6859979"/>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
          <p:cNvSpPr txBox="1">
            <a:spLocks noGrp="1"/>
          </p:cNvSpPr>
          <p:nvPr>
            <p:ph type="ctrTitle"/>
          </p:nvPr>
        </p:nvSpPr>
        <p:spPr>
          <a:xfrm>
            <a:off x="1086221" y="1041400"/>
            <a:ext cx="5172075" cy="2387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ab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086221" y="3853584"/>
            <a:ext cx="517207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4" name="Google Shape;24;p3"/>
          <p:cNvSpPr>
            <a:spLocks noGrp="1"/>
          </p:cNvSpPr>
          <p:nvPr>
            <p:ph type="pic" idx="2"/>
          </p:nvPr>
        </p:nvSpPr>
        <p:spPr>
          <a:xfrm>
            <a:off x="6996545" y="0"/>
            <a:ext cx="4176156" cy="6858000"/>
          </a:xfrm>
          <a:prstGeom prst="rect">
            <a:avLst/>
          </a:prstGeom>
          <a:noFill/>
          <a:ln>
            <a:noFill/>
          </a:ln>
        </p:spPr>
      </p:sp>
      <p:sp>
        <p:nvSpPr>
          <p:cNvPr id="25" name="Google Shape;25;p3"/>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
          <p:cNvSpPr/>
          <p:nvPr/>
        </p:nvSpPr>
        <p:spPr>
          <a:xfrm rot="-5400000">
            <a:off x="10474036" y="5140033"/>
            <a:ext cx="1717964" cy="1717964"/>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Calibri"/>
              <a:ea typeface="Calibri"/>
              <a:cs typeface="Calibri"/>
              <a:sym typeface="Calibri"/>
            </a:endParaRPr>
          </a:p>
        </p:txBody>
      </p:sp>
      <p:sp>
        <p:nvSpPr>
          <p:cNvPr id="28" name="Google Shape;28;p4"/>
          <p:cNvSpPr txBox="1">
            <a:spLocks noGrp="1"/>
          </p:cNvSpPr>
          <p:nvPr>
            <p:ph type="title"/>
          </p:nvPr>
        </p:nvSpPr>
        <p:spPr>
          <a:xfrm>
            <a:off x="838201" y="365125"/>
            <a:ext cx="968333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8200" y="365125"/>
            <a:ext cx="577635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b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8200" y="1825625"/>
            <a:ext cx="5776356" cy="4024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8" name="Google Shape;38;p6"/>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6"/>
          <p:cNvSpPr/>
          <p:nvPr/>
        </p:nvSpPr>
        <p:spPr>
          <a:xfrm>
            <a:off x="7243949" y="0"/>
            <a:ext cx="4948052" cy="6858000"/>
          </a:xfrm>
          <a:prstGeom prst="rect">
            <a:avLst/>
          </a:prstGeom>
          <a:solidFill>
            <a:schemeClr val="accent1"/>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6"/>
          <p:cNvSpPr>
            <a:spLocks noGrp="1"/>
          </p:cNvSpPr>
          <p:nvPr>
            <p:ph type="pic" idx="2"/>
          </p:nvPr>
        </p:nvSpPr>
        <p:spPr>
          <a:xfrm>
            <a:off x="7629897" y="335757"/>
            <a:ext cx="4176156" cy="6186486"/>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p:cSld name="4_Title and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5807756" y="365125"/>
            <a:ext cx="577635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b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5807758" y="1825625"/>
            <a:ext cx="5776356" cy="4024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8" name="Google Shape;38;p6"/>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6"/>
          <p:cNvSpPr/>
          <p:nvPr/>
        </p:nvSpPr>
        <p:spPr>
          <a:xfrm>
            <a:off x="0" y="0"/>
            <a:ext cx="4948052" cy="6858000"/>
          </a:xfrm>
          <a:prstGeom prst="rect">
            <a:avLst/>
          </a:prstGeom>
          <a:solidFill>
            <a:schemeClr val="accent1"/>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6"/>
          <p:cNvSpPr>
            <a:spLocks noGrp="1"/>
          </p:cNvSpPr>
          <p:nvPr>
            <p:ph type="pic" idx="2"/>
          </p:nvPr>
        </p:nvSpPr>
        <p:spPr>
          <a:xfrm>
            <a:off x="363606" y="291892"/>
            <a:ext cx="4176156" cy="6186486"/>
          </a:xfrm>
          <a:prstGeom prst="rect">
            <a:avLst/>
          </a:prstGeom>
          <a:noFill/>
          <a:ln>
            <a:noFill/>
          </a:ln>
        </p:spPr>
      </p:sp>
    </p:spTree>
    <p:extLst>
      <p:ext uri="{BB962C8B-B14F-4D97-AF65-F5344CB8AC3E}">
        <p14:creationId xmlns:p14="http://schemas.microsoft.com/office/powerpoint/2010/main" val="155542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1"/>
        <p:cNvGrpSpPr/>
        <p:nvPr/>
      </p:nvGrpSpPr>
      <p:grpSpPr>
        <a:xfrm>
          <a:off x="0" y="0"/>
          <a:ext cx="0" cy="0"/>
          <a:chOff x="0" y="0"/>
          <a:chExt cx="0" cy="0"/>
        </a:xfrm>
      </p:grpSpPr>
      <p:sp>
        <p:nvSpPr>
          <p:cNvPr id="42" name="Google Shape;42;p7"/>
          <p:cNvSpPr/>
          <p:nvPr/>
        </p:nvSpPr>
        <p:spPr>
          <a:xfrm>
            <a:off x="0" y="3417125"/>
            <a:ext cx="6329548" cy="3440875"/>
          </a:xfrm>
          <a:prstGeom prst="rect">
            <a:avLst/>
          </a:prstGeom>
          <a:solidFill>
            <a:schemeClr val="accent1"/>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7"/>
          <p:cNvSpPr/>
          <p:nvPr/>
        </p:nvSpPr>
        <p:spPr>
          <a:xfrm>
            <a:off x="-2473" y="-23750"/>
            <a:ext cx="6329548" cy="3440875"/>
          </a:xfrm>
          <a:prstGeom prst="rect">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7"/>
          <p:cNvSpPr txBox="1">
            <a:spLocks noGrp="1"/>
          </p:cNvSpPr>
          <p:nvPr>
            <p:ph type="title"/>
          </p:nvPr>
        </p:nvSpPr>
        <p:spPr>
          <a:xfrm>
            <a:off x="838200" y="365126"/>
            <a:ext cx="4897582" cy="25680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000"/>
              <a:buFont typeface="Cabin"/>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6887688" y="306388"/>
            <a:ext cx="4980462" cy="58800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7"/>
          <p:cNvSpPr txBox="1">
            <a:spLocks noGrp="1"/>
          </p:cNvSpPr>
          <p:nvPr>
            <p:ph type="sldNum" idx="12"/>
          </p:nvPr>
        </p:nvSpPr>
        <p:spPr>
          <a:xfrm>
            <a:off x="11353800" y="6206670"/>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7"/>
          <p:cNvSpPr>
            <a:spLocks noGrp="1"/>
          </p:cNvSpPr>
          <p:nvPr>
            <p:ph type="pic" idx="2"/>
          </p:nvPr>
        </p:nvSpPr>
        <p:spPr>
          <a:xfrm>
            <a:off x="-1" y="3417125"/>
            <a:ext cx="6327076" cy="3440875"/>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6"/>
        <p:cNvGrpSpPr/>
        <p:nvPr/>
      </p:nvGrpSpPr>
      <p:grpSpPr>
        <a:xfrm>
          <a:off x="0" y="0"/>
          <a:ext cx="0" cy="0"/>
          <a:chOff x="0" y="0"/>
          <a:chExt cx="0" cy="0"/>
        </a:xfrm>
      </p:grpSpPr>
      <p:sp>
        <p:nvSpPr>
          <p:cNvPr id="77" name="Google Shape;77;p12"/>
          <p:cNvSpPr/>
          <p:nvPr/>
        </p:nvSpPr>
        <p:spPr>
          <a:xfrm rot="-5400000">
            <a:off x="10474036" y="5140033"/>
            <a:ext cx="1717964" cy="1717964"/>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 name="Google Shape;78;p12"/>
          <p:cNvSpPr txBox="1">
            <a:spLocks noGrp="1"/>
          </p:cNvSpPr>
          <p:nvPr>
            <p:ph type="title"/>
          </p:nvPr>
        </p:nvSpPr>
        <p:spPr>
          <a:xfrm>
            <a:off x="839788" y="365126"/>
            <a:ext cx="10512424" cy="11667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b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a:off x="839789" y="1754390"/>
            <a:ext cx="4836020" cy="76490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80" name="Google Shape;80;p12"/>
          <p:cNvSpPr txBox="1">
            <a:spLocks noGrp="1"/>
          </p:cNvSpPr>
          <p:nvPr>
            <p:ph type="body" idx="2"/>
          </p:nvPr>
        </p:nvSpPr>
        <p:spPr>
          <a:xfrm>
            <a:off x="839789" y="2578302"/>
            <a:ext cx="4819650" cy="34207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1" name="Google Shape;81;p12"/>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body" idx="3"/>
          </p:nvPr>
        </p:nvSpPr>
        <p:spPr>
          <a:xfrm>
            <a:off x="6516194" y="1754390"/>
            <a:ext cx="4836018" cy="76490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83" name="Google Shape;83;p12"/>
          <p:cNvSpPr txBox="1">
            <a:spLocks noGrp="1"/>
          </p:cNvSpPr>
          <p:nvPr>
            <p:ph type="body" idx="4"/>
          </p:nvPr>
        </p:nvSpPr>
        <p:spPr>
          <a:xfrm>
            <a:off x="6516194" y="2578302"/>
            <a:ext cx="4819650" cy="34207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4"/>
        <p:cNvGrpSpPr/>
        <p:nvPr/>
      </p:nvGrpSpPr>
      <p:grpSpPr>
        <a:xfrm>
          <a:off x="0" y="0"/>
          <a:ext cx="0" cy="0"/>
          <a:chOff x="0" y="0"/>
          <a:chExt cx="0" cy="0"/>
        </a:xfrm>
      </p:grpSpPr>
      <p:sp>
        <p:nvSpPr>
          <p:cNvPr id="85" name="Google Shape;85;p13"/>
          <p:cNvSpPr/>
          <p:nvPr/>
        </p:nvSpPr>
        <p:spPr>
          <a:xfrm rot="-5400000">
            <a:off x="8478876" y="3144871"/>
            <a:ext cx="3736983" cy="3689265"/>
          </a:xfrm>
          <a:prstGeom prst="rtTriangle">
            <a:avLst/>
          </a:prstGeom>
          <a:solidFill>
            <a:schemeClr val="accent6"/>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13"/>
          <p:cNvSpPr/>
          <p:nvPr/>
        </p:nvSpPr>
        <p:spPr>
          <a:xfrm rot="-5400000">
            <a:off x="9171205" y="3837201"/>
            <a:ext cx="3077286" cy="2964305"/>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3"/>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3"/>
          <p:cNvSpPr txBox="1">
            <a:spLocks noGrp="1"/>
          </p:cNvSpPr>
          <p:nvPr>
            <p:ph type="body" idx="1"/>
          </p:nvPr>
        </p:nvSpPr>
        <p:spPr>
          <a:xfrm>
            <a:off x="839788" y="1828800"/>
            <a:ext cx="8387907" cy="40494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13"/>
          <p:cNvSpPr txBox="1">
            <a:spLocks noGrp="1"/>
          </p:cNvSpPr>
          <p:nvPr>
            <p:ph type="title"/>
          </p:nvPr>
        </p:nvSpPr>
        <p:spPr>
          <a:xfrm>
            <a:off x="838200" y="365125"/>
            <a:ext cx="83055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b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0"/>
        <p:cNvGrpSpPr/>
        <p:nvPr/>
      </p:nvGrpSpPr>
      <p:grpSpPr>
        <a:xfrm>
          <a:off x="0" y="0"/>
          <a:ext cx="0" cy="0"/>
          <a:chOff x="0" y="0"/>
          <a:chExt cx="0" cy="0"/>
        </a:xfrm>
      </p:grpSpPr>
      <p:sp>
        <p:nvSpPr>
          <p:cNvPr id="91" name="Google Shape;91;p14"/>
          <p:cNvSpPr/>
          <p:nvPr/>
        </p:nvSpPr>
        <p:spPr>
          <a:xfrm rot="-5400000">
            <a:off x="10474036" y="5140033"/>
            <a:ext cx="1717964" cy="1717964"/>
          </a:xfrm>
          <a:prstGeom prst="rtTriangle">
            <a:avLst/>
          </a:prstGeom>
          <a:solidFill>
            <a:schemeClr val="lt2"/>
          </a:solidFill>
          <a:ln w="12700" cap="flat" cmpd="sng">
            <a:solidFill>
              <a:srgbClr val="BABA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bi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Calibri"/>
                <a:ea typeface="Calibri"/>
                <a:cs typeface="Calibri"/>
                <a:sym typeface="Calibri"/>
              </a:defRPr>
            </a:lvl1pPr>
            <a:lvl2pPr marL="0" lvl="1" indent="0" algn="r">
              <a:spcBef>
                <a:spcPts val="0"/>
              </a:spcBef>
              <a:buNone/>
              <a:defRPr sz="1200" b="0" i="0" u="none" strike="noStrike" cap="none">
                <a:solidFill>
                  <a:schemeClr val="dk2"/>
                </a:solidFill>
                <a:latin typeface="Calibri"/>
                <a:ea typeface="Calibri"/>
                <a:cs typeface="Calibri"/>
                <a:sym typeface="Calibri"/>
              </a:defRPr>
            </a:lvl2pPr>
            <a:lvl3pPr marL="0" lvl="2" indent="0" algn="r">
              <a:spcBef>
                <a:spcPts val="0"/>
              </a:spcBef>
              <a:buNone/>
              <a:defRPr sz="1200" b="0" i="0" u="none" strike="noStrike" cap="none">
                <a:solidFill>
                  <a:schemeClr val="dk2"/>
                </a:solidFill>
                <a:latin typeface="Calibri"/>
                <a:ea typeface="Calibri"/>
                <a:cs typeface="Calibri"/>
                <a:sym typeface="Calibri"/>
              </a:defRPr>
            </a:lvl3pPr>
            <a:lvl4pPr marL="0" lvl="3" indent="0" algn="r">
              <a:spcBef>
                <a:spcPts val="0"/>
              </a:spcBef>
              <a:buNone/>
              <a:defRPr sz="1200" b="0" i="0" u="none" strike="noStrike" cap="none">
                <a:solidFill>
                  <a:schemeClr val="dk2"/>
                </a:solidFill>
                <a:latin typeface="Calibri"/>
                <a:ea typeface="Calibri"/>
                <a:cs typeface="Calibri"/>
                <a:sym typeface="Calibri"/>
              </a:defRPr>
            </a:lvl4pPr>
            <a:lvl5pPr marL="0" lvl="4" indent="0" algn="r">
              <a:spcBef>
                <a:spcPts val="0"/>
              </a:spcBef>
              <a:buNone/>
              <a:defRPr sz="1200" b="0" i="0" u="none" strike="noStrike" cap="none">
                <a:solidFill>
                  <a:schemeClr val="dk2"/>
                </a:solidFill>
                <a:latin typeface="Calibri"/>
                <a:ea typeface="Calibri"/>
                <a:cs typeface="Calibri"/>
                <a:sym typeface="Calibri"/>
              </a:defRPr>
            </a:lvl5pPr>
            <a:lvl6pPr marL="0" lvl="5" indent="0" algn="r">
              <a:spcBef>
                <a:spcPts val="0"/>
              </a:spcBef>
              <a:buNone/>
              <a:defRPr sz="1200" b="0" i="0" u="none" strike="noStrike" cap="none">
                <a:solidFill>
                  <a:schemeClr val="dk2"/>
                </a:solidFill>
                <a:latin typeface="Calibri"/>
                <a:ea typeface="Calibri"/>
                <a:cs typeface="Calibri"/>
                <a:sym typeface="Calibri"/>
              </a:defRPr>
            </a:lvl6pPr>
            <a:lvl7pPr marL="0" lvl="6" indent="0" algn="r">
              <a:spcBef>
                <a:spcPts val="0"/>
              </a:spcBef>
              <a:buNone/>
              <a:defRPr sz="1200" b="0" i="0" u="none" strike="noStrike" cap="none">
                <a:solidFill>
                  <a:schemeClr val="dk2"/>
                </a:solidFill>
                <a:latin typeface="Calibri"/>
                <a:ea typeface="Calibri"/>
                <a:cs typeface="Calibri"/>
                <a:sym typeface="Calibri"/>
              </a:defRPr>
            </a:lvl7pPr>
            <a:lvl8pPr marL="0" lvl="7" indent="0" algn="r">
              <a:spcBef>
                <a:spcPts val="0"/>
              </a:spcBef>
              <a:buNone/>
              <a:defRPr sz="1200" b="0" i="0" u="none" strike="noStrike" cap="none">
                <a:solidFill>
                  <a:schemeClr val="dk2"/>
                </a:solidFill>
                <a:latin typeface="Calibri"/>
                <a:ea typeface="Calibri"/>
                <a:cs typeface="Calibri"/>
                <a:sym typeface="Calibri"/>
              </a:defRPr>
            </a:lvl8pPr>
            <a:lvl9pPr marL="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4"/>
          <p:cNvSpPr txBox="1">
            <a:spLocks noGrp="1"/>
          </p:cNvSpPr>
          <p:nvPr>
            <p:ph type="body" idx="1"/>
          </p:nvPr>
        </p:nvSpPr>
        <p:spPr>
          <a:xfrm>
            <a:off x="839788" y="1828800"/>
            <a:ext cx="10514012" cy="40494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bin"/>
              <a:buNone/>
              <a:defRPr sz="4400" b="1" i="0" u="none" strike="noStrike" cap="none">
                <a:solidFill>
                  <a:schemeClr val="lt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02431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a:ea typeface="Lato"/>
                <a:cs typeface="Lato"/>
                <a:sym typeface="Lato"/>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a:ea typeface="Lato"/>
                <a:cs typeface="Lato"/>
                <a:sym typeface="Lato"/>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353800" y="6186487"/>
            <a:ext cx="5143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2"/>
                </a:solidFill>
                <a:latin typeface="Calibri"/>
                <a:ea typeface="Calibri"/>
                <a:cs typeface="Calibri"/>
                <a:sym typeface="Calibri"/>
              </a:defRPr>
            </a:lvl1pPr>
            <a:lvl2pPr marL="0" marR="0" lvl="1" indent="0" algn="r" rtl="0">
              <a:spcBef>
                <a:spcPts val="0"/>
              </a:spcBef>
              <a:buNone/>
              <a:defRPr sz="1200" b="0" i="0" u="none" strike="noStrike" cap="none">
                <a:solidFill>
                  <a:schemeClr val="lt2"/>
                </a:solidFill>
                <a:latin typeface="Calibri"/>
                <a:ea typeface="Calibri"/>
                <a:cs typeface="Calibri"/>
                <a:sym typeface="Calibri"/>
              </a:defRPr>
            </a:lvl2pPr>
            <a:lvl3pPr marL="0" marR="0" lvl="2" indent="0" algn="r" rtl="0">
              <a:spcBef>
                <a:spcPts val="0"/>
              </a:spcBef>
              <a:buNone/>
              <a:defRPr sz="1200" b="0" i="0" u="none" strike="noStrike" cap="none">
                <a:solidFill>
                  <a:schemeClr val="lt2"/>
                </a:solidFill>
                <a:latin typeface="Calibri"/>
                <a:ea typeface="Calibri"/>
                <a:cs typeface="Calibri"/>
                <a:sym typeface="Calibri"/>
              </a:defRPr>
            </a:lvl3pPr>
            <a:lvl4pPr marL="0" marR="0" lvl="3" indent="0" algn="r" rtl="0">
              <a:spcBef>
                <a:spcPts val="0"/>
              </a:spcBef>
              <a:buNone/>
              <a:defRPr sz="1200" b="0" i="0" u="none" strike="noStrike" cap="none">
                <a:solidFill>
                  <a:schemeClr val="lt2"/>
                </a:solidFill>
                <a:latin typeface="Calibri"/>
                <a:ea typeface="Calibri"/>
                <a:cs typeface="Calibri"/>
                <a:sym typeface="Calibri"/>
              </a:defRPr>
            </a:lvl4pPr>
            <a:lvl5pPr marL="0" marR="0" lvl="4" indent="0" algn="r" rtl="0">
              <a:spcBef>
                <a:spcPts val="0"/>
              </a:spcBef>
              <a:buNone/>
              <a:defRPr sz="1200" b="0" i="0" u="none" strike="noStrike" cap="none">
                <a:solidFill>
                  <a:schemeClr val="lt2"/>
                </a:solidFill>
                <a:latin typeface="Calibri"/>
                <a:ea typeface="Calibri"/>
                <a:cs typeface="Calibri"/>
                <a:sym typeface="Calibri"/>
              </a:defRPr>
            </a:lvl5pPr>
            <a:lvl6pPr marL="0" marR="0" lvl="5" indent="0" algn="r" rtl="0">
              <a:spcBef>
                <a:spcPts val="0"/>
              </a:spcBef>
              <a:buNone/>
              <a:defRPr sz="1200" b="0" i="0" u="none" strike="noStrike" cap="none">
                <a:solidFill>
                  <a:schemeClr val="lt2"/>
                </a:solidFill>
                <a:latin typeface="Calibri"/>
                <a:ea typeface="Calibri"/>
                <a:cs typeface="Calibri"/>
                <a:sym typeface="Calibri"/>
              </a:defRPr>
            </a:lvl6pPr>
            <a:lvl7pPr marL="0" marR="0" lvl="6" indent="0" algn="r" rtl="0">
              <a:spcBef>
                <a:spcPts val="0"/>
              </a:spcBef>
              <a:buNone/>
              <a:defRPr sz="1200" b="0" i="0" u="none" strike="noStrike" cap="none">
                <a:solidFill>
                  <a:schemeClr val="lt2"/>
                </a:solidFill>
                <a:latin typeface="Calibri"/>
                <a:ea typeface="Calibri"/>
                <a:cs typeface="Calibri"/>
                <a:sym typeface="Calibri"/>
              </a:defRPr>
            </a:lvl7pPr>
            <a:lvl8pPr marL="0" marR="0" lvl="7" indent="0" algn="r" rtl="0">
              <a:spcBef>
                <a:spcPts val="0"/>
              </a:spcBef>
              <a:buNone/>
              <a:defRPr sz="1200" b="0" i="0" u="none" strike="noStrike" cap="none">
                <a:solidFill>
                  <a:schemeClr val="lt2"/>
                </a:solidFill>
                <a:latin typeface="Calibri"/>
                <a:ea typeface="Calibri"/>
                <a:cs typeface="Calibri"/>
                <a:sym typeface="Calibri"/>
              </a:defRPr>
            </a:lvl8pPr>
            <a:lvl9pPr marL="0" marR="0" lvl="8" indent="0" algn="r" rtl="0">
              <a:spcBef>
                <a:spcPts val="0"/>
              </a:spcBef>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4">
            <a:alphaModFix/>
          </a:blip>
          <a:srcRect/>
          <a:stretch/>
        </p:blipFill>
        <p:spPr>
          <a:xfrm>
            <a:off x="323850" y="6186487"/>
            <a:ext cx="1489364" cy="4174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2" r:id="rId3"/>
    <p:sldLayoutId id="2147483675" r:id="rId4"/>
    <p:sldLayoutId id="2147483679" r:id="rId5"/>
    <p:sldLayoutId id="2147483677" r:id="rId6"/>
    <p:sldLayoutId id="2147483680" r:id="rId7"/>
    <p:sldLayoutId id="2147483659" r:id="rId8"/>
    <p:sldLayoutId id="2147483671" r:id="rId9"/>
    <p:sldLayoutId id="2147483673" r:id="rId10"/>
    <p:sldLayoutId id="2147483676"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linkedin.com/company/vision-for-volunteering" TargetMode="External"/><Relationship Id="rId3" Type="http://schemas.openxmlformats.org/officeDocument/2006/relationships/image" Target="../media/image10.png"/><Relationship Id="rId7" Type="http://schemas.openxmlformats.org/officeDocument/2006/relationships/hyperlink" Target="https://www.facebook.com/visionforvolunteerin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instagram.com/@visionforvolunteering/" TargetMode="External"/><Relationship Id="rId5" Type="http://schemas.openxmlformats.org/officeDocument/2006/relationships/hyperlink" Target="https://twitter.com/@VisionForVol" TargetMode="External"/><Relationship Id="rId4" Type="http://schemas.openxmlformats.org/officeDocument/2006/relationships/hyperlink" Target="https://www.visionforvolunteering.org.uk/newsletter" TargetMode="External"/><Relationship Id="rId9" Type="http://schemas.openxmlformats.org/officeDocument/2006/relationships/hyperlink" Target="mailto:hello@visionforvolunteering.org.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ctrTitle"/>
          </p:nvPr>
        </p:nvSpPr>
        <p:spPr>
          <a:xfrm>
            <a:off x="1826326" y="1651000"/>
            <a:ext cx="8154390" cy="2387600"/>
          </a:xfrm>
          <a:prstGeom prst="rect">
            <a:avLst/>
          </a:prstGeom>
          <a:noFill/>
          <a:ln>
            <a:noFill/>
          </a:ln>
        </p:spPr>
        <p:txBody>
          <a:bodyPr spcFirstLastPara="1" wrap="square" lIns="91425" tIns="45700" rIns="91425" bIns="45700" anchor="ctr" anchorCtr="0">
            <a:normAutofit/>
          </a:bodyPr>
          <a:lstStyle/>
          <a:p>
            <a:pPr algn="ctr"/>
            <a:r>
              <a:rPr lang="en-GB" dirty="0"/>
              <a:t>Vision for Volunteering</a:t>
            </a:r>
            <a:br>
              <a:rPr lang="en-GB" dirty="0"/>
            </a:br>
            <a:r>
              <a:rPr lang="en-GB" dirty="0"/>
              <a:t>Introduction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57763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bin"/>
              <a:buNone/>
            </a:pPr>
            <a:r>
              <a:rPr lang="en-GB"/>
              <a:t>Equity and Inclusion</a:t>
            </a:r>
            <a:endParaRPr/>
          </a:p>
        </p:txBody>
      </p:sp>
      <p:sp>
        <p:nvSpPr>
          <p:cNvPr id="161" name="Google Shape;161;p25"/>
          <p:cNvSpPr txBox="1">
            <a:spLocks noGrp="1"/>
          </p:cNvSpPr>
          <p:nvPr>
            <p:ph type="body" idx="1"/>
          </p:nvPr>
        </p:nvSpPr>
        <p:spPr>
          <a:xfrm>
            <a:off x="838200" y="1825625"/>
            <a:ext cx="5776356" cy="4024313"/>
          </a:xfrm>
          <a:prstGeom prst="rect">
            <a:avLst/>
          </a:prstGeom>
          <a:noFill/>
          <a:ln>
            <a:noFill/>
          </a:ln>
        </p:spPr>
        <p:txBody>
          <a:bodyPr spcFirstLastPara="1" wrap="square" lIns="91425" tIns="45700" rIns="91425" bIns="45700" anchor="t" anchorCtr="0">
            <a:normAutofit/>
          </a:bodyPr>
          <a:lstStyle/>
          <a:p>
            <a:pPr marL="177800" indent="0">
              <a:spcBef>
                <a:spcPts val="0"/>
              </a:spcBef>
              <a:buSzPts val="2800"/>
              <a:buNone/>
            </a:pPr>
            <a:r>
              <a:rPr lang="en-GB" sz="3200"/>
              <a:t>A</a:t>
            </a:r>
            <a:r>
              <a:rPr lang="en-GB" sz="3200">
                <a:effectLst/>
              </a:rPr>
              <a:t> future where it’s easy for people to give their time and energy to the causes they care about, they feel welcomed, and the benefits are equally distributed.</a:t>
            </a:r>
            <a:endParaRPr sz="4400"/>
          </a:p>
        </p:txBody>
      </p:sp>
      <p:pic>
        <p:nvPicPr>
          <p:cNvPr id="3" name="Picture Placeholder 2">
            <a:extLst>
              <a:ext uri="{FF2B5EF4-FFF2-40B4-BE49-F238E27FC236}">
                <a16:creationId xmlns:a16="http://schemas.microsoft.com/office/drawing/2014/main" id="{90CC2AE5-872A-5FFA-81F5-55D27BECE051}"/>
              </a:ext>
            </a:extLst>
          </p:cNvPr>
          <p:cNvPicPr>
            <a:picLocks noGrp="1" noChangeAspect="1"/>
          </p:cNvPicPr>
          <p:nvPr>
            <p:ph type="pic" idx="2"/>
          </p:nvPr>
        </p:nvPicPr>
        <p:blipFill>
          <a:blip r:embed="rId3"/>
          <a:srcRect l="27445" r="27445"/>
          <a:stretch/>
        </p:blipFill>
        <p:spPr>
          <a:xfrm>
            <a:off x="7651295" y="336550"/>
            <a:ext cx="4176713" cy="6184900"/>
          </a:xfrm>
          <a:prstGeom prst="rect">
            <a:avLst/>
          </a:prstGeom>
          <a:noFill/>
          <a:ln>
            <a:noFill/>
          </a:ln>
        </p:spPr>
      </p:pic>
    </p:spTree>
    <p:extLst>
      <p:ext uri="{BB962C8B-B14F-4D97-AF65-F5344CB8AC3E}">
        <p14:creationId xmlns:p14="http://schemas.microsoft.com/office/powerpoint/2010/main" val="3135121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C81AF-DBC6-62BA-E510-4DAD7F7E0665}"/>
              </a:ext>
            </a:extLst>
          </p:cNvPr>
          <p:cNvSpPr>
            <a:spLocks noGrp="1"/>
          </p:cNvSpPr>
          <p:nvPr>
            <p:ph type="title"/>
          </p:nvPr>
        </p:nvSpPr>
        <p:spPr/>
        <p:txBody>
          <a:bodyPr/>
          <a:lstStyle/>
          <a:p>
            <a:r>
              <a:rPr lang="en-GB"/>
              <a:t>Collaboration</a:t>
            </a:r>
          </a:p>
        </p:txBody>
      </p:sp>
      <p:sp>
        <p:nvSpPr>
          <p:cNvPr id="3" name="Text Placeholder 2">
            <a:extLst>
              <a:ext uri="{FF2B5EF4-FFF2-40B4-BE49-F238E27FC236}">
                <a16:creationId xmlns:a16="http://schemas.microsoft.com/office/drawing/2014/main" id="{84CC1CFA-613F-BDE6-AA0A-471B50CD1CD7}"/>
              </a:ext>
            </a:extLst>
          </p:cNvPr>
          <p:cNvSpPr>
            <a:spLocks noGrp="1"/>
          </p:cNvSpPr>
          <p:nvPr>
            <p:ph type="body" idx="1"/>
          </p:nvPr>
        </p:nvSpPr>
        <p:spPr/>
        <p:txBody>
          <a:bodyPr>
            <a:normAutofit/>
          </a:bodyPr>
          <a:lstStyle/>
          <a:p>
            <a:pPr marL="114300" indent="0">
              <a:buNone/>
            </a:pPr>
            <a:r>
              <a:rPr lang="en-GB" sz="3200"/>
              <a:t>A</a:t>
            </a:r>
            <a:r>
              <a:rPr lang="en-GB" sz="3200">
                <a:effectLst/>
              </a:rPr>
              <a:t> future where collaboration is natural and spontaneous, where people do great stuff together because they want to.</a:t>
            </a:r>
            <a:endParaRPr lang="en-GB" sz="4400"/>
          </a:p>
        </p:txBody>
      </p:sp>
      <p:pic>
        <p:nvPicPr>
          <p:cNvPr id="22" name="Picture Placeholder 21">
            <a:extLst>
              <a:ext uri="{FF2B5EF4-FFF2-40B4-BE49-F238E27FC236}">
                <a16:creationId xmlns:a16="http://schemas.microsoft.com/office/drawing/2014/main" id="{BE9866E9-AE00-363B-7D53-BCDA6331CD05}"/>
              </a:ext>
            </a:extLst>
          </p:cNvPr>
          <p:cNvPicPr>
            <a:picLocks noGrp="1" noChangeAspect="1"/>
          </p:cNvPicPr>
          <p:nvPr>
            <p:ph type="pic" idx="2"/>
          </p:nvPr>
        </p:nvPicPr>
        <p:blipFill>
          <a:blip r:embed="rId3"/>
          <a:srcRect l="27535" r="27535"/>
          <a:stretch/>
        </p:blipFill>
        <p:spPr/>
      </p:pic>
    </p:spTree>
    <p:extLst>
      <p:ext uri="{BB962C8B-B14F-4D97-AF65-F5344CB8AC3E}">
        <p14:creationId xmlns:p14="http://schemas.microsoft.com/office/powerpoint/2010/main" val="224722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57763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bin"/>
              <a:buNone/>
            </a:pPr>
            <a:r>
              <a:rPr lang="en-GB"/>
              <a:t>Experimentation</a:t>
            </a:r>
            <a:endParaRPr/>
          </a:p>
        </p:txBody>
      </p:sp>
      <p:sp>
        <p:nvSpPr>
          <p:cNvPr id="161" name="Google Shape;161;p25"/>
          <p:cNvSpPr txBox="1">
            <a:spLocks noGrp="1"/>
          </p:cNvSpPr>
          <p:nvPr>
            <p:ph type="body" idx="1"/>
          </p:nvPr>
        </p:nvSpPr>
        <p:spPr>
          <a:xfrm>
            <a:off x="838200" y="2128006"/>
            <a:ext cx="5776356" cy="4024313"/>
          </a:xfrm>
          <a:prstGeom prst="rect">
            <a:avLst/>
          </a:prstGeom>
          <a:noFill/>
          <a:ln>
            <a:noFill/>
          </a:ln>
        </p:spPr>
        <p:txBody>
          <a:bodyPr spcFirstLastPara="1" wrap="square" lIns="91425" tIns="45700" rIns="91425" bIns="45700" anchor="t" anchorCtr="0">
            <a:normAutofit/>
          </a:bodyPr>
          <a:lstStyle/>
          <a:p>
            <a:pPr marL="177800" indent="0">
              <a:spcBef>
                <a:spcPts val="0"/>
              </a:spcBef>
              <a:buSzPts val="2800"/>
              <a:buNone/>
            </a:pPr>
            <a:r>
              <a:rPr lang="en-GB" sz="3200">
                <a:solidFill>
                  <a:schemeClr val="bg1"/>
                </a:solidFill>
                <a:effectLst/>
              </a:rPr>
              <a:t>A future where communities aren't afraid</a:t>
            </a:r>
            <a:r>
              <a:rPr lang="en-GB" sz="3200">
                <a:solidFill>
                  <a:schemeClr val="bg1"/>
                </a:solidFill>
              </a:rPr>
              <a:t> to try new things to develop their own, innovative solutions to engaging and supporting volunteers.</a:t>
            </a:r>
            <a:endParaRPr lang="en-US" sz="3200">
              <a:solidFill>
                <a:schemeClr val="bg1"/>
              </a:solidFill>
            </a:endParaRPr>
          </a:p>
          <a:p>
            <a:pPr marL="177800" indent="0">
              <a:spcBef>
                <a:spcPts val="0"/>
              </a:spcBef>
              <a:buSzPts val="2800"/>
              <a:buNone/>
            </a:pPr>
            <a:br>
              <a:rPr lang="en-US" sz="3200">
                <a:solidFill>
                  <a:schemeClr val="bg1"/>
                </a:solidFill>
                <a:latin typeface="Calibri"/>
              </a:rPr>
            </a:br>
            <a:endParaRPr lang="en-US" sz="2700">
              <a:solidFill>
                <a:schemeClr val="bg1"/>
              </a:solidFill>
              <a:latin typeface="Calibri"/>
            </a:endParaRPr>
          </a:p>
          <a:p>
            <a:pPr marL="177800" indent="0">
              <a:spcBef>
                <a:spcPts val="0"/>
              </a:spcBef>
              <a:buSzPts val="2800"/>
              <a:buNone/>
            </a:pPr>
            <a:endParaRPr lang="en-GB" sz="2700">
              <a:solidFill>
                <a:schemeClr val="bg1"/>
              </a:solidFill>
              <a:latin typeface="Calibri"/>
            </a:endParaRPr>
          </a:p>
        </p:txBody>
      </p:sp>
      <p:pic>
        <p:nvPicPr>
          <p:cNvPr id="9" name="Picture Placeholder 8">
            <a:extLst>
              <a:ext uri="{FF2B5EF4-FFF2-40B4-BE49-F238E27FC236}">
                <a16:creationId xmlns:a16="http://schemas.microsoft.com/office/drawing/2014/main" id="{E13F0F28-F56A-E0D1-A7C2-D087EFFEDF19}"/>
              </a:ext>
            </a:extLst>
          </p:cNvPr>
          <p:cNvPicPr>
            <a:picLocks noGrp="1" noChangeAspect="1"/>
          </p:cNvPicPr>
          <p:nvPr>
            <p:ph type="pic" idx="2"/>
          </p:nvPr>
        </p:nvPicPr>
        <p:blipFill>
          <a:blip r:embed="rId3"/>
          <a:srcRect l="27501" r="27501"/>
          <a:stretch/>
        </p:blipFill>
        <p:spPr/>
      </p:pic>
    </p:spTree>
    <p:extLst>
      <p:ext uri="{BB962C8B-B14F-4D97-AF65-F5344CB8AC3E}">
        <p14:creationId xmlns:p14="http://schemas.microsoft.com/office/powerpoint/2010/main" val="1391672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8CBD-685C-BE8C-C227-DC67B612A32E}"/>
              </a:ext>
            </a:extLst>
          </p:cNvPr>
          <p:cNvSpPr>
            <a:spLocks noGrp="1"/>
          </p:cNvSpPr>
          <p:nvPr>
            <p:ph type="ctrTitle"/>
          </p:nvPr>
        </p:nvSpPr>
        <p:spPr>
          <a:xfrm>
            <a:off x="1462919" y="1491246"/>
            <a:ext cx="9266161" cy="2175240"/>
          </a:xfrm>
        </p:spPr>
        <p:txBody>
          <a:bodyPr>
            <a:normAutofit fontScale="90000"/>
          </a:bodyPr>
          <a:lstStyle/>
          <a:p>
            <a:br>
              <a:rPr lang="en-US" dirty="0"/>
            </a:br>
            <a:r>
              <a:rPr lang="en-US" dirty="0"/>
              <a:t>Living the Vision for Volunteering - Experimentation</a:t>
            </a:r>
            <a:br>
              <a:rPr lang="en-US" dirty="0"/>
            </a:br>
            <a:br>
              <a:rPr lang="en-US" dirty="0"/>
            </a:br>
            <a:r>
              <a:rPr lang="en-US" dirty="0">
                <a:cs typeface="Calibri"/>
              </a:rPr>
              <a:t>Try, Test, Repeat!</a:t>
            </a:r>
          </a:p>
        </p:txBody>
      </p:sp>
    </p:spTree>
    <p:extLst>
      <p:ext uri="{BB962C8B-B14F-4D97-AF65-F5344CB8AC3E}">
        <p14:creationId xmlns:p14="http://schemas.microsoft.com/office/powerpoint/2010/main" val="152547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8CBD-685C-BE8C-C227-DC67B612A32E}"/>
              </a:ext>
            </a:extLst>
          </p:cNvPr>
          <p:cNvSpPr>
            <a:spLocks noGrp="1"/>
          </p:cNvSpPr>
          <p:nvPr>
            <p:ph type="ctrTitle"/>
          </p:nvPr>
        </p:nvSpPr>
        <p:spPr>
          <a:xfrm>
            <a:off x="1462919" y="1491246"/>
            <a:ext cx="8449177" cy="2175240"/>
          </a:xfrm>
        </p:spPr>
        <p:txBody>
          <a:bodyPr>
            <a:normAutofit fontScale="90000"/>
          </a:bodyPr>
          <a:lstStyle/>
          <a:p>
            <a:br>
              <a:rPr lang="en-US" dirty="0"/>
            </a:br>
            <a:r>
              <a:rPr lang="en-US" u="sng" dirty="0"/>
              <a:t>Discussion Questions:</a:t>
            </a:r>
            <a:br>
              <a:rPr lang="en-US" dirty="0"/>
            </a:br>
            <a:br>
              <a:rPr lang="en-US" dirty="0"/>
            </a:br>
            <a:r>
              <a:rPr lang="en-US" sz="4900" dirty="0">
                <a:cs typeface="Calibri"/>
              </a:rPr>
              <a:t>What volunteering experiments could you run?</a:t>
            </a:r>
            <a:br>
              <a:rPr lang="en-US" sz="4900" dirty="0">
                <a:cs typeface="Calibri"/>
              </a:rPr>
            </a:br>
            <a:br>
              <a:rPr lang="en-US" sz="4900" dirty="0">
                <a:cs typeface="Calibri"/>
              </a:rPr>
            </a:br>
            <a:r>
              <a:rPr lang="en-US" sz="4900" dirty="0">
                <a:cs typeface="Calibri"/>
              </a:rPr>
              <a:t>What barriers are you facing?</a:t>
            </a:r>
            <a:endParaRPr lang="en-US" dirty="0">
              <a:cs typeface="Calibri"/>
            </a:endParaRPr>
          </a:p>
        </p:txBody>
      </p:sp>
    </p:spTree>
    <p:extLst>
      <p:ext uri="{BB962C8B-B14F-4D97-AF65-F5344CB8AC3E}">
        <p14:creationId xmlns:p14="http://schemas.microsoft.com/office/powerpoint/2010/main" val="283510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13DA-3528-1B25-1BC7-9EF03A2D162F}"/>
              </a:ext>
            </a:extLst>
          </p:cNvPr>
          <p:cNvSpPr>
            <a:spLocks noGrp="1"/>
          </p:cNvSpPr>
          <p:nvPr>
            <p:ph type="title"/>
          </p:nvPr>
        </p:nvSpPr>
        <p:spPr/>
        <p:txBody>
          <a:bodyPr/>
          <a:lstStyle/>
          <a:p>
            <a:r>
              <a:rPr lang="en-GB"/>
              <a:t>Toolkit</a:t>
            </a:r>
          </a:p>
        </p:txBody>
      </p:sp>
      <p:pic>
        <p:nvPicPr>
          <p:cNvPr id="1026" name="Picture 2" descr="Image preview">
            <a:extLst>
              <a:ext uri="{FF2B5EF4-FFF2-40B4-BE49-F238E27FC236}">
                <a16:creationId xmlns:a16="http://schemas.microsoft.com/office/drawing/2014/main" id="{67BBF09E-E8E8-1B68-4C42-D2D230AD34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19" b="12525"/>
          <a:stretch/>
        </p:blipFill>
        <p:spPr bwMode="auto">
          <a:xfrm>
            <a:off x="3290454" y="1027906"/>
            <a:ext cx="6858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13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F03C-E009-3102-5055-16FD79E54979}"/>
              </a:ext>
            </a:extLst>
          </p:cNvPr>
          <p:cNvSpPr>
            <a:spLocks noGrp="1"/>
          </p:cNvSpPr>
          <p:nvPr>
            <p:ph type="title"/>
          </p:nvPr>
        </p:nvSpPr>
        <p:spPr/>
        <p:txBody>
          <a:bodyPr/>
          <a:lstStyle/>
          <a:p>
            <a:r>
              <a:rPr lang="en-GB"/>
              <a:t>Vision Champions</a:t>
            </a:r>
          </a:p>
        </p:txBody>
      </p:sp>
      <p:sp>
        <p:nvSpPr>
          <p:cNvPr id="3" name="Text Placeholder 2">
            <a:extLst>
              <a:ext uri="{FF2B5EF4-FFF2-40B4-BE49-F238E27FC236}">
                <a16:creationId xmlns:a16="http://schemas.microsoft.com/office/drawing/2014/main" id="{0B7B1C99-9A8F-0300-103A-6C692602A11D}"/>
              </a:ext>
            </a:extLst>
          </p:cNvPr>
          <p:cNvSpPr>
            <a:spLocks noGrp="1"/>
          </p:cNvSpPr>
          <p:nvPr>
            <p:ph type="body" idx="1"/>
          </p:nvPr>
        </p:nvSpPr>
        <p:spPr/>
        <p:txBody>
          <a:bodyPr>
            <a:normAutofit fontScale="92500" lnSpcReduction="10000"/>
          </a:bodyPr>
          <a:lstStyle/>
          <a:p>
            <a:pPr marL="114300" indent="0">
              <a:buNone/>
            </a:pPr>
            <a:r>
              <a:rPr lang="en-GB" sz="4400"/>
              <a:t>Champion the Vision for Volunteering in your organisation or community. Help to build the movement and create a better future for volunteering.</a:t>
            </a:r>
          </a:p>
        </p:txBody>
      </p:sp>
      <p:pic>
        <p:nvPicPr>
          <p:cNvPr id="20" name="Picture 19" descr="A blue shield with a blue arrow and a blue line&#10;&#10;Description automatically generated">
            <a:extLst>
              <a:ext uri="{FF2B5EF4-FFF2-40B4-BE49-F238E27FC236}">
                <a16:creationId xmlns:a16="http://schemas.microsoft.com/office/drawing/2014/main" id="{A67F0909-8671-1FC5-9F5F-C4DC5DE7032D}"/>
              </a:ext>
            </a:extLst>
          </p:cNvPr>
          <p:cNvPicPr>
            <a:picLocks noChangeAspect="1"/>
          </p:cNvPicPr>
          <p:nvPr/>
        </p:nvPicPr>
        <p:blipFill>
          <a:blip r:embed="rId3"/>
          <a:stretch>
            <a:fillRect/>
          </a:stretch>
        </p:blipFill>
        <p:spPr>
          <a:xfrm>
            <a:off x="5960225" y="537928"/>
            <a:ext cx="7523233" cy="5782143"/>
          </a:xfrm>
          <a:prstGeom prst="rect">
            <a:avLst/>
          </a:prstGeom>
        </p:spPr>
      </p:pic>
    </p:spTree>
    <p:extLst>
      <p:ext uri="{BB962C8B-B14F-4D97-AF65-F5344CB8AC3E}">
        <p14:creationId xmlns:p14="http://schemas.microsoft.com/office/powerpoint/2010/main" val="335847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8CBD-685C-BE8C-C227-DC67B612A32E}"/>
              </a:ext>
            </a:extLst>
          </p:cNvPr>
          <p:cNvSpPr>
            <a:spLocks noGrp="1"/>
          </p:cNvSpPr>
          <p:nvPr>
            <p:ph type="ctrTitle"/>
          </p:nvPr>
        </p:nvSpPr>
        <p:spPr>
          <a:xfrm>
            <a:off x="1559626" y="1866900"/>
            <a:ext cx="8154390" cy="2387600"/>
          </a:xfrm>
        </p:spPr>
        <p:txBody>
          <a:bodyPr>
            <a:normAutofit/>
          </a:bodyPr>
          <a:lstStyle/>
          <a:p>
            <a:r>
              <a:rPr lang="en-US" dirty="0"/>
              <a:t>Questions?</a:t>
            </a:r>
          </a:p>
        </p:txBody>
      </p:sp>
    </p:spTree>
    <p:extLst>
      <p:ext uri="{BB962C8B-B14F-4D97-AF65-F5344CB8AC3E}">
        <p14:creationId xmlns:p14="http://schemas.microsoft.com/office/powerpoint/2010/main" val="1294977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ctrTitle"/>
          </p:nvPr>
        </p:nvSpPr>
        <p:spPr>
          <a:xfrm>
            <a:off x="492826" y="-222056"/>
            <a:ext cx="9500260" cy="2387600"/>
          </a:xfrm>
          <a:prstGeom prst="rect">
            <a:avLst/>
          </a:prstGeom>
          <a:noFill/>
          <a:ln>
            <a:noFill/>
          </a:ln>
        </p:spPr>
        <p:txBody>
          <a:bodyPr spcFirstLastPara="1" wrap="square" lIns="91425" tIns="45700" rIns="91425" bIns="45700" anchor="ctr" anchorCtr="0">
            <a:normAutofit/>
          </a:bodyPr>
          <a:lstStyle/>
          <a:p>
            <a:r>
              <a:rPr lang="en-GB"/>
              <a:t>What next?</a:t>
            </a:r>
          </a:p>
        </p:txBody>
      </p:sp>
      <p:pic>
        <p:nvPicPr>
          <p:cNvPr id="8" name="Picture 8">
            <a:extLst>
              <a:ext uri="{FF2B5EF4-FFF2-40B4-BE49-F238E27FC236}">
                <a16:creationId xmlns:a16="http://schemas.microsoft.com/office/drawing/2014/main" id="{BC7A3BF3-D387-2330-0A72-1AFC49347916}"/>
              </a:ext>
            </a:extLst>
          </p:cNvPr>
          <p:cNvPicPr>
            <a:picLocks noChangeAspect="1"/>
          </p:cNvPicPr>
          <p:nvPr/>
        </p:nvPicPr>
        <p:blipFill>
          <a:blip r:embed="rId3"/>
          <a:stretch>
            <a:fillRect/>
          </a:stretch>
        </p:blipFill>
        <p:spPr>
          <a:xfrm>
            <a:off x="714390" y="2165544"/>
            <a:ext cx="5379961" cy="3399474"/>
          </a:xfrm>
          <a:prstGeom prst="rect">
            <a:avLst/>
          </a:prstGeom>
        </p:spPr>
      </p:pic>
      <p:pic>
        <p:nvPicPr>
          <p:cNvPr id="9" name="Picture 8">
            <a:extLst>
              <a:ext uri="{FF2B5EF4-FFF2-40B4-BE49-F238E27FC236}">
                <a16:creationId xmlns:a16="http://schemas.microsoft.com/office/drawing/2014/main" id="{8B7D9585-D2F7-E77B-B2F5-1444E2B9FA03}"/>
              </a:ext>
            </a:extLst>
          </p:cNvPr>
          <p:cNvPicPr>
            <a:picLocks noChangeAspect="1"/>
          </p:cNvPicPr>
          <p:nvPr/>
        </p:nvPicPr>
        <p:blipFill>
          <a:blip r:embed="rId3"/>
          <a:stretch>
            <a:fillRect/>
          </a:stretch>
        </p:blipFill>
        <p:spPr>
          <a:xfrm>
            <a:off x="5571066" y="3132309"/>
            <a:ext cx="2283581" cy="1440046"/>
          </a:xfrm>
          <a:prstGeom prst="rect">
            <a:avLst/>
          </a:prstGeom>
        </p:spPr>
      </p:pic>
      <p:sp>
        <p:nvSpPr>
          <p:cNvPr id="141" name="Google Shape;141;p22"/>
          <p:cNvSpPr txBox="1">
            <a:spLocks noGrp="1"/>
          </p:cNvSpPr>
          <p:nvPr>
            <p:ph type="subTitle" idx="1"/>
          </p:nvPr>
        </p:nvSpPr>
        <p:spPr>
          <a:xfrm>
            <a:off x="378705" y="830894"/>
            <a:ext cx="12324278" cy="4070803"/>
          </a:xfrm>
          <a:prstGeom prst="rect">
            <a:avLst/>
          </a:prstGeom>
          <a:noFill/>
          <a:ln>
            <a:noFill/>
          </a:ln>
        </p:spPr>
        <p:txBody>
          <a:bodyPr spcFirstLastPara="1" wrap="square" lIns="91425" tIns="45700" rIns="91425" bIns="45700" anchor="t" anchorCtr="0">
            <a:noAutofit/>
          </a:bodyPr>
          <a:lstStyle/>
          <a:p>
            <a:pPr marL="0" indent="0" algn="ctr">
              <a:spcBef>
                <a:spcPts val="0"/>
              </a:spcBef>
            </a:pPr>
            <a:endParaRPr lang="en-US"/>
          </a:p>
          <a:p>
            <a:pPr marL="0" indent="0" algn="ctr">
              <a:spcBef>
                <a:spcPts val="0"/>
              </a:spcBef>
            </a:pPr>
            <a:endParaRPr lang="en-US" b="1"/>
          </a:p>
          <a:p>
            <a:pPr marL="0" indent="0" algn="ctr">
              <a:spcBef>
                <a:spcPts val="0"/>
              </a:spcBef>
            </a:pPr>
            <a:endParaRPr lang="en-US" b="1"/>
          </a:p>
          <a:p>
            <a:pPr marL="342900" indent="-342900">
              <a:spcBef>
                <a:spcPts val="0"/>
              </a:spcBef>
              <a:buFont typeface="Arial,Sans-Serif"/>
              <a:buChar char="•"/>
            </a:pPr>
            <a:r>
              <a:rPr lang="en-US" b="1">
                <a:cs typeface="Arial"/>
              </a:rPr>
              <a:t>Sign up to our mailing list</a:t>
            </a:r>
            <a:r>
              <a:rPr lang="en-US">
                <a:cs typeface="Arial"/>
              </a:rPr>
              <a:t>: </a:t>
            </a:r>
            <a:r>
              <a:rPr lang="en-US">
                <a:solidFill>
                  <a:srgbClr val="FEF077"/>
                </a:solidFill>
                <a:cs typeface="Arial"/>
                <a:hlinkClick r:id="rId4"/>
              </a:rPr>
              <a:t>visionforvolunteering.org.uk/newsletter</a:t>
            </a:r>
            <a:r>
              <a:rPr lang="en-US">
                <a:cs typeface="Arial"/>
              </a:rPr>
              <a:t> </a:t>
            </a:r>
          </a:p>
          <a:p>
            <a:pPr marL="342900" indent="-342900">
              <a:spcBef>
                <a:spcPts val="0"/>
              </a:spcBef>
              <a:buChar char="•"/>
            </a:pPr>
            <a:endParaRPr lang="en-US" b="1"/>
          </a:p>
          <a:p>
            <a:pPr marL="342900" indent="-342900">
              <a:spcBef>
                <a:spcPts val="0"/>
              </a:spcBef>
              <a:buChar char="•"/>
            </a:pPr>
            <a:r>
              <a:rPr lang="en-US" b="1"/>
              <a:t>Twitter</a:t>
            </a:r>
            <a:r>
              <a:rPr lang="en-US"/>
              <a:t>: </a:t>
            </a:r>
            <a:r>
              <a:rPr lang="en-US">
                <a:hlinkClick r:id="rId5"/>
              </a:rPr>
              <a:t>@VisionForVol</a:t>
            </a:r>
            <a:r>
              <a:rPr lang="en-US"/>
              <a:t> </a:t>
            </a:r>
          </a:p>
          <a:p>
            <a:pPr marL="342900" indent="-342900">
              <a:spcBef>
                <a:spcPts val="0"/>
              </a:spcBef>
              <a:buChar char="•"/>
            </a:pPr>
            <a:endParaRPr lang="en-US"/>
          </a:p>
          <a:p>
            <a:pPr marL="342900" indent="-342900">
              <a:spcBef>
                <a:spcPts val="0"/>
              </a:spcBef>
              <a:buChar char="•"/>
            </a:pPr>
            <a:r>
              <a:rPr lang="en-US" b="1"/>
              <a:t>Instagram</a:t>
            </a:r>
            <a:r>
              <a:rPr lang="en-US"/>
              <a:t>: </a:t>
            </a:r>
            <a:r>
              <a:rPr lang="en-US">
                <a:hlinkClick r:id="rId6"/>
              </a:rPr>
              <a:t>@VisionForVolunteering</a:t>
            </a:r>
            <a:r>
              <a:rPr lang="en-US"/>
              <a:t> </a:t>
            </a:r>
          </a:p>
          <a:p>
            <a:pPr marL="342900" indent="-342900">
              <a:spcBef>
                <a:spcPts val="0"/>
              </a:spcBef>
              <a:buChar char="•"/>
            </a:pPr>
            <a:endParaRPr lang="en-US"/>
          </a:p>
          <a:p>
            <a:pPr marL="342900" indent="-342900">
              <a:spcBef>
                <a:spcPts val="0"/>
              </a:spcBef>
              <a:buChar char="•"/>
            </a:pPr>
            <a:r>
              <a:rPr lang="en-US" b="1"/>
              <a:t>Facebook</a:t>
            </a:r>
            <a:r>
              <a:rPr lang="en-US"/>
              <a:t>: </a:t>
            </a:r>
            <a:r>
              <a:rPr lang="en-US">
                <a:hlinkClick r:id="rId7"/>
              </a:rPr>
              <a:t>facebook.com/visionforvolunteering</a:t>
            </a:r>
            <a:r>
              <a:rPr lang="en-US"/>
              <a:t> </a:t>
            </a:r>
          </a:p>
          <a:p>
            <a:pPr marL="342900" indent="-342900">
              <a:spcBef>
                <a:spcPts val="0"/>
              </a:spcBef>
              <a:buChar char="•"/>
            </a:pPr>
            <a:endParaRPr lang="en-US"/>
          </a:p>
          <a:p>
            <a:pPr marL="342900" indent="-342900">
              <a:spcBef>
                <a:spcPts val="0"/>
              </a:spcBef>
              <a:buChar char="•"/>
            </a:pPr>
            <a:r>
              <a:rPr lang="en-US" b="1"/>
              <a:t>LinkedIn</a:t>
            </a:r>
            <a:r>
              <a:rPr lang="en-US"/>
              <a:t>: </a:t>
            </a:r>
            <a:r>
              <a:rPr lang="en-US">
                <a:hlinkClick r:id="rId8"/>
              </a:rPr>
              <a:t>linkedin.com/company/vision-for-volunteering</a:t>
            </a:r>
            <a:endParaRPr lang="en-US"/>
          </a:p>
          <a:p>
            <a:pPr marL="0" indent="0">
              <a:spcBef>
                <a:spcPts val="0"/>
              </a:spcBef>
            </a:pPr>
            <a:endParaRPr lang="en-US"/>
          </a:p>
          <a:p>
            <a:pPr marL="342900" indent="-342900">
              <a:spcBef>
                <a:spcPts val="0"/>
              </a:spcBef>
              <a:buChar char="•"/>
            </a:pPr>
            <a:r>
              <a:rPr lang="en-US" b="1"/>
              <a:t>Get in touch</a:t>
            </a:r>
            <a:r>
              <a:rPr lang="en-US"/>
              <a:t>: </a:t>
            </a:r>
            <a:r>
              <a:rPr lang="en-US">
                <a:hlinkClick r:id="rId9"/>
              </a:rPr>
              <a:t>hello@visionforvolunteering.org.uk</a:t>
            </a:r>
            <a:r>
              <a:rPr lang="en-US"/>
              <a:t>  </a:t>
            </a:r>
          </a:p>
          <a:p>
            <a:pPr marL="0" indent="0" algn="ctr">
              <a:spcBef>
                <a:spcPts val="0"/>
              </a:spcBef>
            </a:pPr>
            <a:endParaRPr lang="en-US"/>
          </a:p>
        </p:txBody>
      </p:sp>
    </p:spTree>
    <p:extLst>
      <p:ext uri="{BB962C8B-B14F-4D97-AF65-F5344CB8AC3E}">
        <p14:creationId xmlns:p14="http://schemas.microsoft.com/office/powerpoint/2010/main" val="3010974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838200" y="365126"/>
            <a:ext cx="4897582" cy="25680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abin"/>
              <a:buNone/>
            </a:pPr>
            <a:endParaRPr/>
          </a:p>
        </p:txBody>
      </p:sp>
      <p:sp>
        <p:nvSpPr>
          <p:cNvPr id="169" name="Google Shape;169;p26"/>
          <p:cNvSpPr txBox="1">
            <a:spLocks noGrp="1"/>
          </p:cNvSpPr>
          <p:nvPr>
            <p:ph type="body" idx="1"/>
          </p:nvPr>
        </p:nvSpPr>
        <p:spPr>
          <a:xfrm>
            <a:off x="6887688" y="306388"/>
            <a:ext cx="4980462" cy="5880099"/>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lt1"/>
              </a:buClr>
              <a:buSzPts val="2800"/>
              <a:buNone/>
            </a:pPr>
            <a:endParaRPr/>
          </a:p>
        </p:txBody>
      </p:sp>
      <p:sp>
        <p:nvSpPr>
          <p:cNvPr id="170" name="Google Shape;170;p26"/>
          <p:cNvSpPr>
            <a:spLocks noGrp="1"/>
          </p:cNvSpPr>
          <p:nvPr>
            <p:ph type="pic" idx="2"/>
          </p:nvPr>
        </p:nvSpPr>
        <p:spPr>
          <a:xfrm>
            <a:off x="-1" y="3417125"/>
            <a:ext cx="6327076" cy="3440875"/>
          </a:xfrm>
          <a:prstGeom prst="rect">
            <a:avLst/>
          </a:prstGeom>
          <a:noFill/>
          <a:ln>
            <a:noFill/>
          </a:ln>
        </p:spPr>
        <p:txBody>
          <a:bodyPr/>
          <a:lstStyle/>
          <a:p>
            <a:endParaRPr lang="en-GB"/>
          </a:p>
        </p:txBody>
      </p:sp>
      <p:pic>
        <p:nvPicPr>
          <p:cNvPr id="2" name="Picture 1" descr="Pie chart&#10;&#10;Description automatically generated with low confidence">
            <a:extLst>
              <a:ext uri="{FF2B5EF4-FFF2-40B4-BE49-F238E27FC236}">
                <a16:creationId xmlns:a16="http://schemas.microsoft.com/office/drawing/2014/main" id="{A60278D0-04BF-63B4-B139-6334452CFAE7}"/>
              </a:ext>
            </a:extLst>
          </p:cNvPr>
          <p:cNvPicPr>
            <a:picLocks noChangeAspect="1"/>
          </p:cNvPicPr>
          <p:nvPr/>
        </p:nvPicPr>
        <p:blipFill>
          <a:blip r:embed="rId3"/>
          <a:stretch>
            <a:fillRect/>
          </a:stretch>
        </p:blipFill>
        <p:spPr>
          <a:xfrm>
            <a:off x="0" y="-106325"/>
            <a:ext cx="12192000" cy="69577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body" idx="1"/>
          </p:nvPr>
        </p:nvSpPr>
        <p:spPr>
          <a:xfrm>
            <a:off x="326572" y="2031522"/>
            <a:ext cx="10667066" cy="4397828"/>
          </a:xfrm>
          <a:prstGeom prst="rect">
            <a:avLst/>
          </a:prstGeom>
          <a:noFill/>
          <a:ln>
            <a:noFill/>
          </a:ln>
        </p:spPr>
        <p:txBody>
          <a:bodyPr spcFirstLastPara="1" wrap="square" lIns="91425" tIns="45700" rIns="91425" bIns="45700" anchor="t" anchorCtr="0">
            <a:normAutofit/>
          </a:bodyPr>
          <a:lstStyle/>
          <a:p>
            <a:pPr marL="635000" indent="-457200">
              <a:spcBef>
                <a:spcPts val="0"/>
              </a:spcBef>
              <a:buSzPts val="2800"/>
            </a:pPr>
            <a:r>
              <a:rPr lang="en-GB" sz="4000" dirty="0"/>
              <a:t>An introduction to the Vision for Volunteering: what, why and how? </a:t>
            </a:r>
          </a:p>
          <a:p>
            <a:pPr marL="635000" indent="-457200">
              <a:spcBef>
                <a:spcPts val="0"/>
              </a:spcBef>
              <a:buSzPts val="2800"/>
            </a:pPr>
            <a:endParaRPr lang="en-GB" sz="4000" dirty="0"/>
          </a:p>
          <a:p>
            <a:pPr marL="635000" indent="-457200">
              <a:spcBef>
                <a:spcPts val="0"/>
              </a:spcBef>
              <a:buSzPts val="2800"/>
            </a:pPr>
            <a:r>
              <a:rPr lang="en-GB" sz="4000"/>
              <a:t>The Vision for Volunteering themes: what they are and what they mean</a:t>
            </a:r>
          </a:p>
          <a:p>
            <a:pPr marL="177800" indent="0">
              <a:spcBef>
                <a:spcPts val="0"/>
              </a:spcBef>
              <a:buSzPts val="2800"/>
              <a:buNone/>
            </a:pPr>
            <a:endParaRPr lang="en-GB" dirty="0"/>
          </a:p>
          <a:p>
            <a:pPr marL="635000" indent="-457200">
              <a:spcBef>
                <a:spcPts val="0"/>
              </a:spcBef>
              <a:buSzPts val="2800"/>
            </a:pPr>
            <a:endParaRPr lang="en-GB" b="1" dirty="0"/>
          </a:p>
          <a:p>
            <a:pPr marL="635000" indent="-457200">
              <a:spcBef>
                <a:spcPts val="0"/>
              </a:spcBef>
              <a:buSzPts val="2800"/>
            </a:pPr>
            <a:endParaRPr lang="en-GB" dirty="0"/>
          </a:p>
          <a:p>
            <a:pPr marL="635000" indent="-457200">
              <a:spcBef>
                <a:spcPts val="0"/>
              </a:spcBef>
              <a:buSzPts val="2800"/>
            </a:pPr>
            <a:endParaRPr lang="en-GB" dirty="0"/>
          </a:p>
        </p:txBody>
      </p:sp>
      <p:sp>
        <p:nvSpPr>
          <p:cNvPr id="219" name="Google Shape;219;p32"/>
          <p:cNvSpPr txBox="1">
            <a:spLocks noGrp="1"/>
          </p:cNvSpPr>
          <p:nvPr>
            <p:ph type="title"/>
          </p:nvPr>
        </p:nvSpPr>
        <p:spPr>
          <a:xfrm>
            <a:off x="838200" y="365125"/>
            <a:ext cx="83055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bin"/>
              <a:buNone/>
            </a:pPr>
            <a:r>
              <a:rPr lang="en-GB" dirty="0"/>
              <a:t>What’s coming up!</a:t>
            </a:r>
            <a:endParaRPr dirty="0"/>
          </a:p>
        </p:txBody>
      </p:sp>
    </p:spTree>
    <p:extLst>
      <p:ext uri="{BB962C8B-B14F-4D97-AF65-F5344CB8AC3E}">
        <p14:creationId xmlns:p14="http://schemas.microsoft.com/office/powerpoint/2010/main" val="307935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8CBD-685C-BE8C-C227-DC67B612A32E}"/>
              </a:ext>
            </a:extLst>
          </p:cNvPr>
          <p:cNvSpPr>
            <a:spLocks noGrp="1"/>
          </p:cNvSpPr>
          <p:nvPr>
            <p:ph type="ctrTitle"/>
          </p:nvPr>
        </p:nvSpPr>
        <p:spPr>
          <a:xfrm>
            <a:off x="1559626" y="2235200"/>
            <a:ext cx="8154390" cy="2387600"/>
          </a:xfrm>
        </p:spPr>
        <p:txBody>
          <a:bodyPr>
            <a:normAutofit fontScale="90000"/>
          </a:bodyPr>
          <a:lstStyle/>
          <a:p>
            <a:r>
              <a:rPr lang="en-US" u="sng" dirty="0"/>
              <a:t>Discussion Question:</a:t>
            </a:r>
            <a:r>
              <a:rPr lang="en-US" dirty="0"/>
              <a:t> </a:t>
            </a:r>
            <a:br>
              <a:rPr lang="en-US" dirty="0"/>
            </a:br>
            <a:br>
              <a:rPr lang="en-US" dirty="0"/>
            </a:br>
            <a:r>
              <a:rPr lang="en-US" sz="4900" dirty="0"/>
              <a:t>What is one of the most significant volunteering experiences you have ever had?</a:t>
            </a:r>
            <a:br>
              <a:rPr lang="en-US" sz="4900" dirty="0"/>
            </a:br>
            <a:br>
              <a:rPr lang="en-US" sz="4900" dirty="0"/>
            </a:br>
            <a:r>
              <a:rPr lang="en-US" sz="4900" dirty="0"/>
              <a:t>What made it so significant?</a:t>
            </a:r>
            <a:br>
              <a:rPr lang="en-US" sz="4900" dirty="0"/>
            </a:br>
            <a:br>
              <a:rPr lang="en-US" sz="2000" dirty="0"/>
            </a:br>
            <a:endParaRPr lang="en-US" dirty="0"/>
          </a:p>
        </p:txBody>
      </p:sp>
    </p:spTree>
    <p:extLst>
      <p:ext uri="{BB962C8B-B14F-4D97-AF65-F5344CB8AC3E}">
        <p14:creationId xmlns:p14="http://schemas.microsoft.com/office/powerpoint/2010/main" val="183989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2337-7295-59F3-E3AA-350FEC713EB1}"/>
              </a:ext>
            </a:extLst>
          </p:cNvPr>
          <p:cNvSpPr>
            <a:spLocks noGrp="1"/>
          </p:cNvSpPr>
          <p:nvPr>
            <p:ph type="title"/>
          </p:nvPr>
        </p:nvSpPr>
        <p:spPr/>
        <p:txBody>
          <a:bodyPr/>
          <a:lstStyle/>
          <a:p>
            <a:r>
              <a:rPr lang="en-US" dirty="0"/>
              <a:t>Changes We are Seeing – Need for the Vision</a:t>
            </a:r>
          </a:p>
        </p:txBody>
      </p:sp>
      <p:sp>
        <p:nvSpPr>
          <p:cNvPr id="6" name="Text Placeholder 5">
            <a:extLst>
              <a:ext uri="{FF2B5EF4-FFF2-40B4-BE49-F238E27FC236}">
                <a16:creationId xmlns:a16="http://schemas.microsoft.com/office/drawing/2014/main" id="{61FD2779-6803-3CAD-25D0-DBFDE4E5A259}"/>
              </a:ext>
            </a:extLst>
          </p:cNvPr>
          <p:cNvSpPr>
            <a:spLocks noGrp="1"/>
          </p:cNvSpPr>
          <p:nvPr>
            <p:ph type="body" idx="1"/>
          </p:nvPr>
        </p:nvSpPr>
        <p:spPr/>
        <p:txBody>
          <a:bodyPr/>
          <a:lstStyle/>
          <a:p>
            <a:r>
              <a:rPr lang="en-GB" dirty="0">
                <a:solidFill>
                  <a:schemeClr val="bg1"/>
                </a:solidFill>
              </a:rPr>
              <a:t>Volunteering currently isn’t accessible or equally enjoyable for everyone. </a:t>
            </a:r>
            <a:endParaRPr lang="en-US" dirty="0">
              <a:solidFill>
                <a:schemeClr val="bg1"/>
              </a:solidFill>
            </a:endParaRPr>
          </a:p>
          <a:p>
            <a:endParaRPr lang="en-GB" sz="1800" dirty="0"/>
          </a:p>
          <a:p>
            <a:r>
              <a:rPr lang="en-GB" dirty="0">
                <a:solidFill>
                  <a:schemeClr val="bg1"/>
                </a:solidFill>
              </a:rPr>
              <a:t>We saw huge changes happen for volunteers and their activities during the Covid-19 pandemic, but not all of this was positive or permanent.</a:t>
            </a:r>
            <a:endParaRPr lang="en-US" dirty="0">
              <a:solidFill>
                <a:schemeClr val="bg1"/>
              </a:solidFill>
            </a:endParaRPr>
          </a:p>
          <a:p>
            <a:endParaRPr lang="en-GB" sz="1800" dirty="0"/>
          </a:p>
          <a:p>
            <a:r>
              <a:rPr lang="en-GB" dirty="0">
                <a:solidFill>
                  <a:schemeClr val="bg1"/>
                </a:solidFill>
              </a:rPr>
              <a:t>We also see changing patterns in who volunteers, how and in what activities and roles. </a:t>
            </a:r>
            <a:endParaRPr lang="en-US" dirty="0">
              <a:solidFill>
                <a:schemeClr val="bg1"/>
              </a:solidFill>
            </a:endParaRPr>
          </a:p>
        </p:txBody>
      </p:sp>
    </p:spTree>
    <p:extLst>
      <p:ext uri="{BB962C8B-B14F-4D97-AF65-F5344CB8AC3E}">
        <p14:creationId xmlns:p14="http://schemas.microsoft.com/office/powerpoint/2010/main" val="43986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ctrTitle"/>
          </p:nvPr>
        </p:nvSpPr>
        <p:spPr>
          <a:xfrm>
            <a:off x="364878" y="934440"/>
            <a:ext cx="10003971" cy="1141183"/>
          </a:xfrm>
          <a:prstGeom prst="rect">
            <a:avLst/>
          </a:prstGeom>
          <a:noFill/>
          <a:ln>
            <a:noFill/>
          </a:ln>
        </p:spPr>
        <p:txBody>
          <a:bodyPr spcFirstLastPara="1" wrap="square" lIns="91425" tIns="45700" rIns="91425" bIns="45700" anchor="ctr" anchorCtr="0">
            <a:noAutofit/>
          </a:bodyPr>
          <a:lstStyle/>
          <a:p>
            <a:pPr>
              <a:lnSpc>
                <a:spcPct val="100000"/>
              </a:lnSpc>
              <a:buClr>
                <a:schemeClr val="accent1"/>
              </a:buClr>
              <a:buSzPts val="2400"/>
            </a:pPr>
            <a:r>
              <a:rPr lang="en-GB" sz="4400">
                <a:solidFill>
                  <a:schemeClr val="bg1"/>
                </a:solidFill>
              </a:rPr>
              <a:t>The Vision is a ten-year collaborative project designed to create a better future for volunteering</a:t>
            </a:r>
            <a:endParaRPr lang="en-GB" sz="5400">
              <a:solidFill>
                <a:schemeClr val="bg1"/>
              </a:solidFill>
            </a:endParaRPr>
          </a:p>
        </p:txBody>
      </p:sp>
      <p:pic>
        <p:nvPicPr>
          <p:cNvPr id="13" name="Picture 12" descr="A person and person riding bikes&#10;&#10;Description automatically generated with medium confidence">
            <a:extLst>
              <a:ext uri="{FF2B5EF4-FFF2-40B4-BE49-F238E27FC236}">
                <a16:creationId xmlns:a16="http://schemas.microsoft.com/office/drawing/2014/main" id="{F5483E4E-8F65-30F5-498B-4E8903FA0401}"/>
              </a:ext>
            </a:extLst>
          </p:cNvPr>
          <p:cNvPicPr>
            <a:picLocks noChangeAspect="1"/>
          </p:cNvPicPr>
          <p:nvPr/>
        </p:nvPicPr>
        <p:blipFill rotWithShape="1">
          <a:blip r:embed="rId3"/>
          <a:srcRect r="33755"/>
          <a:stretch/>
        </p:blipFill>
        <p:spPr>
          <a:xfrm flipH="1">
            <a:off x="5185868" y="0"/>
            <a:ext cx="6999513" cy="7044096"/>
          </a:xfrm>
          <a:prstGeom prst="rtTriangle">
            <a:avLst/>
          </a:prstGeom>
        </p:spPr>
      </p:pic>
      <p:sp>
        <p:nvSpPr>
          <p:cNvPr id="3" name="TextBox 2">
            <a:extLst>
              <a:ext uri="{FF2B5EF4-FFF2-40B4-BE49-F238E27FC236}">
                <a16:creationId xmlns:a16="http://schemas.microsoft.com/office/drawing/2014/main" id="{8E51BFCB-8D98-B4A4-28D7-C8979972617D}"/>
              </a:ext>
            </a:extLst>
          </p:cNvPr>
          <p:cNvSpPr txBox="1"/>
          <p:nvPr/>
        </p:nvSpPr>
        <p:spPr>
          <a:xfrm>
            <a:off x="567925" y="3010062"/>
            <a:ext cx="7114115"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solidFill>
                  <a:schemeClr val="bg1"/>
                </a:solidFill>
              </a:rPr>
              <a:t>National Council for Voluntary Organisations</a:t>
            </a:r>
            <a:r>
              <a:rPr lang="en-GB" sz="2000"/>
              <a:t> </a:t>
            </a:r>
            <a:r>
              <a:rPr lang="en-GB" sz="2000">
                <a:solidFill>
                  <a:schemeClr val="bg1"/>
                </a:solidFill>
              </a:rPr>
              <a:t>(</a:t>
            </a:r>
            <a:r>
              <a:rPr lang="en-GB" sz="2000">
                <a:solidFill>
                  <a:schemeClr val="bg1"/>
                </a:solidFill>
                <a:latin typeface="Cabin"/>
              </a:rPr>
              <a:t>NCVO)</a:t>
            </a:r>
          </a:p>
          <a:p>
            <a:pPr marL="285750" indent="-285750">
              <a:buFont typeface="Arial" panose="020B0604020202020204" pitchFamily="34" charset="0"/>
              <a:buChar char="•"/>
            </a:pPr>
            <a:r>
              <a:rPr lang="en-GB" sz="2000">
                <a:solidFill>
                  <a:schemeClr val="bg1"/>
                </a:solidFill>
                <a:latin typeface="Cabin"/>
              </a:rPr>
              <a:t>Association of Volunteer Managers (AVM)</a:t>
            </a:r>
          </a:p>
          <a:p>
            <a:pPr marL="285750" indent="-285750">
              <a:buFont typeface="Arial" panose="020B0604020202020204" pitchFamily="34" charset="0"/>
              <a:buChar char="•"/>
            </a:pPr>
            <a:r>
              <a:rPr lang="en-GB" sz="2000">
                <a:solidFill>
                  <a:schemeClr val="bg1"/>
                </a:solidFill>
              </a:rPr>
              <a:t>National Association for Voluntary and Community Action  (</a:t>
            </a:r>
            <a:r>
              <a:rPr lang="en-GB" sz="2000">
                <a:solidFill>
                  <a:schemeClr val="bg1"/>
                </a:solidFill>
                <a:latin typeface="Cabin"/>
              </a:rPr>
              <a:t>NAVCA)</a:t>
            </a:r>
          </a:p>
          <a:p>
            <a:pPr marL="285750" indent="-285750">
              <a:buFont typeface="Arial" panose="020B0604020202020204" pitchFamily="34" charset="0"/>
              <a:buChar char="•"/>
            </a:pPr>
            <a:r>
              <a:rPr lang="en-GB" sz="2000">
                <a:solidFill>
                  <a:schemeClr val="bg1"/>
                </a:solidFill>
                <a:latin typeface="Cabin"/>
              </a:rPr>
              <a:t>Volunteering Matters</a:t>
            </a:r>
          </a:p>
          <a:p>
            <a:pPr marL="285750" indent="-285750">
              <a:buFont typeface="Arial" panose="020B0604020202020204" pitchFamily="34" charset="0"/>
              <a:buChar char="•"/>
            </a:pPr>
            <a:r>
              <a:rPr lang="en-GB" sz="2000">
                <a:solidFill>
                  <a:schemeClr val="bg1"/>
                </a:solidFill>
                <a:latin typeface="Cabin"/>
              </a:rPr>
              <a:t>Sport England</a:t>
            </a:r>
          </a:p>
          <a:p>
            <a:pPr marL="285750" indent="-285750">
              <a:buFont typeface="Arial" panose="020B0604020202020204" pitchFamily="34" charset="0"/>
              <a:buChar char="•"/>
            </a:pPr>
            <a:r>
              <a:rPr lang="en-GB" sz="2000">
                <a:solidFill>
                  <a:schemeClr val="bg1"/>
                </a:solidFill>
                <a:latin typeface="Cabin"/>
              </a:rPr>
              <a:t>Department for Culture, Media and Sport</a:t>
            </a:r>
          </a:p>
          <a:p>
            <a:pPr marL="285750" indent="-285750">
              <a:buFont typeface="Arial" panose="020B0604020202020204" pitchFamily="34" charset="0"/>
              <a:buChar char="•"/>
            </a:pPr>
            <a:r>
              <a:rPr lang="en-GB" sz="2000">
                <a:solidFill>
                  <a:schemeClr val="bg1"/>
                </a:solidFill>
                <a:latin typeface="Cabin"/>
              </a:rPr>
              <a:t>Muslim Charities Forum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2337-7295-59F3-E3AA-350FEC713EB1}"/>
              </a:ext>
            </a:extLst>
          </p:cNvPr>
          <p:cNvSpPr>
            <a:spLocks noGrp="1"/>
          </p:cNvSpPr>
          <p:nvPr>
            <p:ph type="title"/>
          </p:nvPr>
        </p:nvSpPr>
        <p:spPr/>
        <p:txBody>
          <a:bodyPr/>
          <a:lstStyle/>
          <a:p>
            <a:r>
              <a:rPr lang="en-US"/>
              <a:t>What IS the Vision for Volunteering?</a:t>
            </a:r>
          </a:p>
        </p:txBody>
      </p:sp>
      <p:sp>
        <p:nvSpPr>
          <p:cNvPr id="3" name="Text Placeholder 2">
            <a:extLst>
              <a:ext uri="{FF2B5EF4-FFF2-40B4-BE49-F238E27FC236}">
                <a16:creationId xmlns:a16="http://schemas.microsoft.com/office/drawing/2014/main" id="{4259799D-68DF-4F77-D70D-2AD360EBFAF7}"/>
              </a:ext>
            </a:extLst>
          </p:cNvPr>
          <p:cNvSpPr>
            <a:spLocks noGrp="1"/>
          </p:cNvSpPr>
          <p:nvPr>
            <p:ph type="body" idx="1"/>
          </p:nvPr>
        </p:nvSpPr>
        <p:spPr>
          <a:xfrm>
            <a:off x="852488" y="1676400"/>
            <a:ext cx="10514012" cy="1623785"/>
          </a:xfrm>
        </p:spPr>
        <p:txBody>
          <a:bodyPr>
            <a:normAutofit/>
          </a:bodyPr>
          <a:lstStyle/>
          <a:p>
            <a:r>
              <a:rPr lang="en-US"/>
              <a:t>A view of what volunteering could look like by 2032</a:t>
            </a:r>
          </a:p>
          <a:p>
            <a:r>
              <a:rPr lang="en-US"/>
              <a:t>A collaborative, grassroots-focused project designed to help you think about what works and doesn't work for you</a:t>
            </a:r>
          </a:p>
          <a:p>
            <a:endParaRPr lang="en-US"/>
          </a:p>
        </p:txBody>
      </p:sp>
      <p:sp>
        <p:nvSpPr>
          <p:cNvPr id="5" name="Title 1">
            <a:extLst>
              <a:ext uri="{FF2B5EF4-FFF2-40B4-BE49-F238E27FC236}">
                <a16:creationId xmlns:a16="http://schemas.microsoft.com/office/drawing/2014/main" id="{D8B17381-E90B-CFF6-808B-C4AED5CF5EB5}"/>
              </a:ext>
            </a:extLst>
          </p:cNvPr>
          <p:cNvSpPr txBox="1">
            <a:spLocks/>
          </p:cNvSpPr>
          <p:nvPr/>
        </p:nvSpPr>
        <p:spPr>
          <a:xfrm>
            <a:off x="838200" y="32353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Cabin"/>
              <a:buNone/>
              <a:defRPr sz="4000" b="1" i="0" u="none" strike="noStrike" cap="none">
                <a:solidFill>
                  <a:schemeClr val="lt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What ISN'T the Vision for Volunteering?</a:t>
            </a:r>
          </a:p>
        </p:txBody>
      </p:sp>
      <p:sp>
        <p:nvSpPr>
          <p:cNvPr id="7" name="Text Placeholder 2">
            <a:extLst>
              <a:ext uri="{FF2B5EF4-FFF2-40B4-BE49-F238E27FC236}">
                <a16:creationId xmlns:a16="http://schemas.microsoft.com/office/drawing/2014/main" id="{786A3FE3-3597-DD1C-0078-7A2A1FEDBEE9}"/>
              </a:ext>
            </a:extLst>
          </p:cNvPr>
          <p:cNvSpPr txBox="1">
            <a:spLocks/>
          </p:cNvSpPr>
          <p:nvPr/>
        </p:nvSpPr>
        <p:spPr>
          <a:xfrm>
            <a:off x="852488" y="4521200"/>
            <a:ext cx="10514012" cy="142058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Lato"/>
                <a:ea typeface="Lato"/>
                <a:cs typeface="Lato"/>
                <a:sym typeface="Lato"/>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Lato"/>
                <a:ea typeface="Lato"/>
                <a:cs typeface="Lato"/>
                <a:sym typeface="Lato"/>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Lato"/>
                <a:ea typeface="Lato"/>
                <a:cs typeface="Lato"/>
                <a:sym typeface="Lato"/>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r>
              <a:rPr lang="en-US"/>
              <a:t>A rigid structure to aspire to</a:t>
            </a:r>
          </a:p>
          <a:p>
            <a:r>
              <a:rPr lang="en-US"/>
              <a:t>Something that is being imposed upon you</a:t>
            </a:r>
          </a:p>
          <a:p>
            <a:endParaRPr lang="en-US"/>
          </a:p>
          <a:p>
            <a:endParaRPr lang="en-US"/>
          </a:p>
          <a:p>
            <a:endParaRPr lang="en-US"/>
          </a:p>
        </p:txBody>
      </p:sp>
    </p:spTree>
    <p:extLst>
      <p:ext uri="{BB962C8B-B14F-4D97-AF65-F5344CB8AC3E}">
        <p14:creationId xmlns:p14="http://schemas.microsoft.com/office/powerpoint/2010/main" val="396603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3" name="TextBox 2">
            <a:extLst>
              <a:ext uri="{FF2B5EF4-FFF2-40B4-BE49-F238E27FC236}">
                <a16:creationId xmlns:a16="http://schemas.microsoft.com/office/drawing/2014/main" id="{B4915756-6235-FBD3-03F4-D799EC7D063E}"/>
              </a:ext>
            </a:extLst>
          </p:cNvPr>
          <p:cNvSpPr txBox="1"/>
          <p:nvPr/>
        </p:nvSpPr>
        <p:spPr>
          <a:xfrm>
            <a:off x="839788" y="2329544"/>
            <a:ext cx="8387907" cy="4049485"/>
          </a:xfrm>
          <a:prstGeom prst="rect">
            <a:avLst/>
          </a:prstGeom>
          <a:noFill/>
          <a:ln>
            <a:noFill/>
          </a:ln>
        </p:spPr>
        <p:txBody>
          <a:bodyPr spcFirstLastPara="1" wrap="square" lIns="91425" tIns="45700" rIns="91425" bIns="45700" rtlCol="0" anchor="t" anchorCtr="0">
            <a:normAutofit/>
          </a:bodyPr>
          <a:lstStyle/>
          <a:p>
            <a:pPr marL="457200" indent="-342900">
              <a:lnSpc>
                <a:spcPct val="90000"/>
              </a:lnSpc>
              <a:spcBef>
                <a:spcPts val="1000"/>
              </a:spcBef>
              <a:buClr>
                <a:schemeClr val="lt1"/>
              </a:buClr>
              <a:buSzPts val="1800"/>
              <a:buFont typeface="Arial"/>
              <a:buChar char="•"/>
            </a:pPr>
            <a:r>
              <a:rPr lang="en-GB" sz="3200" b="0" i="0" u="none" strike="noStrike" cap="none" dirty="0">
                <a:solidFill>
                  <a:schemeClr val="lt1"/>
                </a:solidFill>
                <a:latin typeface="Lato"/>
                <a:ea typeface="Lato"/>
                <a:cs typeface="Lato"/>
                <a:sym typeface="Lato"/>
              </a:rPr>
              <a:t>Awareness and Appreciation</a:t>
            </a:r>
          </a:p>
          <a:p>
            <a:pPr marL="457200" indent="-342900">
              <a:lnSpc>
                <a:spcPct val="90000"/>
              </a:lnSpc>
              <a:spcBef>
                <a:spcPts val="1000"/>
              </a:spcBef>
              <a:buClr>
                <a:schemeClr val="lt1"/>
              </a:buClr>
              <a:buSzPts val="1800"/>
              <a:buFont typeface="Arial"/>
              <a:buChar char="•"/>
            </a:pPr>
            <a:r>
              <a:rPr lang="en-GB" sz="3200" b="0" i="0" u="none" strike="noStrike" cap="none" dirty="0">
                <a:solidFill>
                  <a:schemeClr val="lt1"/>
                </a:solidFill>
                <a:latin typeface="Lato"/>
                <a:ea typeface="Lato"/>
                <a:cs typeface="Lato"/>
                <a:sym typeface="Lato"/>
              </a:rPr>
              <a:t>Power</a:t>
            </a:r>
          </a:p>
          <a:p>
            <a:pPr marL="457200" indent="-342900">
              <a:lnSpc>
                <a:spcPct val="90000"/>
              </a:lnSpc>
              <a:spcBef>
                <a:spcPts val="1000"/>
              </a:spcBef>
              <a:buClr>
                <a:schemeClr val="lt1"/>
              </a:buClr>
              <a:buSzPts val="1800"/>
              <a:buFont typeface="Arial"/>
              <a:buChar char="•"/>
            </a:pPr>
            <a:r>
              <a:rPr lang="en-GB" sz="3200" b="0" i="0" u="none" strike="noStrike" cap="none" dirty="0">
                <a:solidFill>
                  <a:schemeClr val="lt1"/>
                </a:solidFill>
                <a:latin typeface="Lato"/>
                <a:ea typeface="Lato"/>
                <a:cs typeface="Lato"/>
                <a:sym typeface="Lato"/>
              </a:rPr>
              <a:t>Equity and Inclusion</a:t>
            </a:r>
          </a:p>
          <a:p>
            <a:pPr marL="457200" indent="-342900">
              <a:lnSpc>
                <a:spcPct val="90000"/>
              </a:lnSpc>
              <a:spcBef>
                <a:spcPts val="1000"/>
              </a:spcBef>
              <a:buClr>
                <a:schemeClr val="lt1"/>
              </a:buClr>
              <a:buSzPts val="1800"/>
              <a:buFont typeface="Arial"/>
              <a:buChar char="•"/>
            </a:pPr>
            <a:r>
              <a:rPr lang="en-GB" sz="3200" b="0" i="0" u="none" strike="noStrike" cap="none" dirty="0">
                <a:solidFill>
                  <a:schemeClr val="lt1"/>
                </a:solidFill>
                <a:latin typeface="Lato"/>
                <a:ea typeface="Lato"/>
                <a:cs typeface="Lato"/>
                <a:sym typeface="Lato"/>
              </a:rPr>
              <a:t>Collaboration</a:t>
            </a:r>
          </a:p>
          <a:p>
            <a:pPr marL="457200" indent="-342900">
              <a:lnSpc>
                <a:spcPct val="90000"/>
              </a:lnSpc>
              <a:spcBef>
                <a:spcPts val="1000"/>
              </a:spcBef>
              <a:buClr>
                <a:schemeClr val="lt1"/>
              </a:buClr>
              <a:buSzPts val="1800"/>
              <a:buFont typeface="Arial"/>
              <a:buChar char="•"/>
            </a:pPr>
            <a:r>
              <a:rPr lang="en-GB" sz="3200" b="0" i="0" u="none" strike="noStrike" cap="none" dirty="0">
                <a:solidFill>
                  <a:schemeClr val="lt1"/>
                </a:solidFill>
                <a:latin typeface="Lato"/>
                <a:ea typeface="Lato"/>
                <a:cs typeface="Lato"/>
                <a:sym typeface="Lato"/>
              </a:rPr>
              <a:t>Experimentation</a:t>
            </a:r>
            <a:endParaRPr lang="en-GB" sz="2800" b="0" i="0" u="none" strike="noStrike" cap="none" dirty="0">
              <a:solidFill>
                <a:schemeClr val="lt1"/>
              </a:solidFill>
              <a:latin typeface="Lato"/>
              <a:ea typeface="Lato"/>
              <a:cs typeface="Lato"/>
              <a:sym typeface="Lato"/>
            </a:endParaRPr>
          </a:p>
        </p:txBody>
      </p:sp>
      <p:sp>
        <p:nvSpPr>
          <p:cNvPr id="147" name="Google Shape;147;p23"/>
          <p:cNvSpPr txBox="1">
            <a:spLocks noGrp="1"/>
          </p:cNvSpPr>
          <p:nvPr>
            <p:ph type="title"/>
          </p:nvPr>
        </p:nvSpPr>
        <p:spPr>
          <a:xfrm>
            <a:off x="838200" y="484871"/>
            <a:ext cx="8305528" cy="1325563"/>
          </a:xfrm>
        </p:spPr>
        <p:txBody>
          <a:bodyPr spcFirstLastPara="1" wrap="square" lIns="91425" tIns="45700" rIns="91425" bIns="45700" anchor="ctr" anchorCtr="0">
            <a:normAutofit/>
          </a:bodyPr>
          <a:lstStyle/>
          <a:p>
            <a:pPr lvl="0"/>
            <a:r>
              <a:rPr lang="en-GB" b="1" i="0" u="none" strike="noStrike" cap="none">
                <a:effectLst/>
                <a:latin typeface="Cabin"/>
                <a:ea typeface="Cabin"/>
                <a:cs typeface="Cabin"/>
                <a:sym typeface="Cabin"/>
              </a:rPr>
              <a:t>The Vision for Volunteering tackles five key themes:</a:t>
            </a:r>
            <a:endParaRPr lang="en-GB" b="1" i="0" u="none" strike="noStrike" cap="none">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57763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bin"/>
              <a:buNone/>
            </a:pPr>
            <a:r>
              <a:rPr lang="en-GB"/>
              <a:t>Awareness and Appreciation</a:t>
            </a:r>
            <a:endParaRPr/>
          </a:p>
        </p:txBody>
      </p:sp>
      <p:sp>
        <p:nvSpPr>
          <p:cNvPr id="161" name="Google Shape;161;p25"/>
          <p:cNvSpPr txBox="1">
            <a:spLocks noGrp="1"/>
          </p:cNvSpPr>
          <p:nvPr>
            <p:ph type="body" idx="1"/>
          </p:nvPr>
        </p:nvSpPr>
        <p:spPr>
          <a:xfrm>
            <a:off x="838200" y="2250168"/>
            <a:ext cx="5776356" cy="4024313"/>
          </a:xfrm>
          <a:prstGeom prst="rect">
            <a:avLst/>
          </a:prstGeom>
          <a:noFill/>
          <a:ln>
            <a:noFill/>
          </a:ln>
        </p:spPr>
        <p:txBody>
          <a:bodyPr spcFirstLastPara="1" wrap="square" lIns="91425" tIns="45700" rIns="91425" bIns="45700" anchor="t" anchorCtr="0">
            <a:normAutofit/>
          </a:bodyPr>
          <a:lstStyle/>
          <a:p>
            <a:pPr marL="177800" indent="0">
              <a:spcBef>
                <a:spcPts val="0"/>
              </a:spcBef>
              <a:buSzPts val="2800"/>
              <a:buNone/>
            </a:pPr>
            <a:r>
              <a:rPr lang="en-GB" sz="3200"/>
              <a:t>A</a:t>
            </a:r>
            <a:r>
              <a:rPr lang="en-GB" sz="3200">
                <a:effectLst/>
              </a:rPr>
              <a:t> future where a culture of volunteering is part of everyone's life and volunteer roles are given the recognition they deserve.</a:t>
            </a:r>
            <a:endParaRPr sz="4400"/>
          </a:p>
        </p:txBody>
      </p:sp>
      <p:pic>
        <p:nvPicPr>
          <p:cNvPr id="3" name="Picture Placeholder 2">
            <a:extLst>
              <a:ext uri="{FF2B5EF4-FFF2-40B4-BE49-F238E27FC236}">
                <a16:creationId xmlns:a16="http://schemas.microsoft.com/office/drawing/2014/main" id="{21842B00-5BE8-F6E1-59D7-4DAA17BBAD3F}"/>
              </a:ext>
            </a:extLst>
          </p:cNvPr>
          <p:cNvPicPr>
            <a:picLocks noGrp="1" noChangeAspect="1"/>
          </p:cNvPicPr>
          <p:nvPr>
            <p:ph type="pic" idx="2"/>
          </p:nvPr>
        </p:nvPicPr>
        <p:blipFill>
          <a:blip r:embed="rId3"/>
          <a:srcRect l="27478" r="27478"/>
          <a:stretch/>
        </p:blipFill>
        <p:spPr>
          <a:xfrm>
            <a:off x="7629525" y="336550"/>
            <a:ext cx="4176713" cy="6184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F03C-E009-3102-5055-16FD79E54979}"/>
              </a:ext>
            </a:extLst>
          </p:cNvPr>
          <p:cNvSpPr>
            <a:spLocks noGrp="1"/>
          </p:cNvSpPr>
          <p:nvPr>
            <p:ph type="title"/>
          </p:nvPr>
        </p:nvSpPr>
        <p:spPr/>
        <p:txBody>
          <a:bodyPr/>
          <a:lstStyle/>
          <a:p>
            <a:r>
              <a:rPr lang="en-GB"/>
              <a:t>Power</a:t>
            </a:r>
          </a:p>
        </p:txBody>
      </p:sp>
      <p:sp>
        <p:nvSpPr>
          <p:cNvPr id="3" name="Text Placeholder 2">
            <a:extLst>
              <a:ext uri="{FF2B5EF4-FFF2-40B4-BE49-F238E27FC236}">
                <a16:creationId xmlns:a16="http://schemas.microsoft.com/office/drawing/2014/main" id="{0B7B1C99-9A8F-0300-103A-6C692602A11D}"/>
              </a:ext>
            </a:extLst>
          </p:cNvPr>
          <p:cNvSpPr>
            <a:spLocks noGrp="1"/>
          </p:cNvSpPr>
          <p:nvPr>
            <p:ph type="body" idx="1"/>
          </p:nvPr>
        </p:nvSpPr>
        <p:spPr/>
        <p:txBody>
          <a:bodyPr>
            <a:normAutofit/>
          </a:bodyPr>
          <a:lstStyle/>
          <a:p>
            <a:pPr marL="114300" indent="0">
              <a:buNone/>
            </a:pPr>
            <a:r>
              <a:rPr lang="en-GB" sz="3200"/>
              <a:t>A</a:t>
            </a:r>
            <a:r>
              <a:rPr lang="en-GB" sz="3200">
                <a:effectLst/>
              </a:rPr>
              <a:t> future where volunteers (and the communities they serve) lead on change that matters to them.</a:t>
            </a:r>
            <a:endParaRPr lang="en-GB" sz="4400"/>
          </a:p>
        </p:txBody>
      </p:sp>
      <p:pic>
        <p:nvPicPr>
          <p:cNvPr id="10" name="Picture Placeholder 9">
            <a:extLst>
              <a:ext uri="{FF2B5EF4-FFF2-40B4-BE49-F238E27FC236}">
                <a16:creationId xmlns:a16="http://schemas.microsoft.com/office/drawing/2014/main" id="{B3870AF8-73F0-E679-D2BD-BD5ED01CC174}"/>
              </a:ext>
            </a:extLst>
          </p:cNvPr>
          <p:cNvPicPr>
            <a:picLocks noGrp="1" noChangeAspect="1"/>
          </p:cNvPicPr>
          <p:nvPr>
            <p:ph type="pic" idx="2"/>
          </p:nvPr>
        </p:nvPicPr>
        <p:blipFill>
          <a:blip r:embed="rId3"/>
          <a:srcRect l="27499" r="27499"/>
          <a:stretch/>
        </p:blipFill>
        <p:spPr/>
      </p:pic>
    </p:spTree>
    <p:extLst>
      <p:ext uri="{BB962C8B-B14F-4D97-AF65-F5344CB8AC3E}">
        <p14:creationId xmlns:p14="http://schemas.microsoft.com/office/powerpoint/2010/main" val="3129721574"/>
      </p:ext>
    </p:extLst>
  </p:cSld>
  <p:clrMapOvr>
    <a:masterClrMapping/>
  </p:clrMapOvr>
</p:sld>
</file>

<file path=ppt/theme/theme1.xml><?xml version="1.0" encoding="utf-8"?>
<a:theme xmlns:a="http://schemas.openxmlformats.org/drawingml/2006/main" name="Office Theme">
  <a:themeElements>
    <a:clrScheme name="Custom 1">
      <a:dk1>
        <a:srgbClr val="3D4670"/>
      </a:dk1>
      <a:lt1>
        <a:srgbClr val="FFFFFF"/>
      </a:lt1>
      <a:dk2>
        <a:srgbClr val="3D4670"/>
      </a:dk2>
      <a:lt2>
        <a:srgbClr val="FDEF76"/>
      </a:lt2>
      <a:accent1>
        <a:srgbClr val="FFFFFF"/>
      </a:accent1>
      <a:accent2>
        <a:srgbClr val="B7F0EA"/>
      </a:accent2>
      <a:accent3>
        <a:srgbClr val="FEF8A7"/>
      </a:accent3>
      <a:accent4>
        <a:srgbClr val="6A6A6A"/>
      </a:accent4>
      <a:accent5>
        <a:srgbClr val="3D4570"/>
      </a:accent5>
      <a:accent6>
        <a:srgbClr val="79DED5"/>
      </a:accent6>
      <a:hlink>
        <a:srgbClr val="FEF077"/>
      </a:hlink>
      <a:folHlink>
        <a:srgbClr val="FEF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302EEA3F0B1D448F039CBB1710285E" ma:contentTypeVersion="15" ma:contentTypeDescription="Create a new document." ma:contentTypeScope="" ma:versionID="c76f5c9a16862cd9f043b22a25f4634a">
  <xsd:schema xmlns:xsd="http://www.w3.org/2001/XMLSchema" xmlns:xs="http://www.w3.org/2001/XMLSchema" xmlns:p="http://schemas.microsoft.com/office/2006/metadata/properties" xmlns:ns2="6ef42e07-5d27-4181-8dbd-e68a5d8d7fc0" xmlns:ns3="abf96e52-15c4-4d5f-bf56-470e489b1ec9" targetNamespace="http://schemas.microsoft.com/office/2006/metadata/properties" ma:root="true" ma:fieldsID="680dec9b485032bc7cad99af763d0121" ns2:_="" ns3:_="">
    <xsd:import namespace="6ef42e07-5d27-4181-8dbd-e68a5d8d7fc0"/>
    <xsd:import namespace="abf96e52-15c4-4d5f-bf56-470e489b1e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f42e07-5d27-4181-8dbd-e68a5d8d7f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02eada-e4a9-4e59-8e48-d65e5683c3c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f96e52-15c4-4d5f-bf56-470e489b1e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b2a5f7d-37c3-4f5a-9bee-526215b8248e}" ma:internalName="TaxCatchAll" ma:showField="CatchAllData" ma:web="abf96e52-15c4-4d5f-bf56-470e489b1e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bf96e52-15c4-4d5f-bf56-470e489b1ec9" xsi:nil="true"/>
    <lcf76f155ced4ddcb4097134ff3c332f xmlns="6ef42e07-5d27-4181-8dbd-e68a5d8d7fc0">
      <Terms xmlns="http://schemas.microsoft.com/office/infopath/2007/PartnerControls"/>
    </lcf76f155ced4ddcb4097134ff3c332f>
    <SharedWithUsers xmlns="abf96e52-15c4-4d5f-bf56-470e489b1ec9">
      <UserInfo>
        <DisplayName>Su Swage</DisplayName>
        <AccountId>14</AccountId>
        <AccountType/>
      </UserInfo>
      <UserInfo>
        <DisplayName>Laura Lowther</DisplayName>
        <AccountId>13</AccountId>
        <AccountType/>
      </UserInfo>
    </SharedWithUsers>
  </documentManagement>
</p:properties>
</file>

<file path=customXml/itemProps1.xml><?xml version="1.0" encoding="utf-8"?>
<ds:datastoreItem xmlns:ds="http://schemas.openxmlformats.org/officeDocument/2006/customXml" ds:itemID="{591961F6-51F9-4381-95F0-74D990F17957}">
  <ds:schemaRefs>
    <ds:schemaRef ds:uri="http://schemas.microsoft.com/sharepoint/v3/contenttype/forms"/>
  </ds:schemaRefs>
</ds:datastoreItem>
</file>

<file path=customXml/itemProps2.xml><?xml version="1.0" encoding="utf-8"?>
<ds:datastoreItem xmlns:ds="http://schemas.openxmlformats.org/officeDocument/2006/customXml" ds:itemID="{2E0C55D4-2233-4EF9-A1FA-DBAA104D1C5C}">
  <ds:schemaRefs>
    <ds:schemaRef ds:uri="6ef42e07-5d27-4181-8dbd-e68a5d8d7fc0"/>
    <ds:schemaRef ds:uri="abf96e52-15c4-4d5f-bf56-470e489b1e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2A71D5-3E19-45D9-928A-49CC27D47C36}">
  <ds:schemaRefs>
    <ds:schemaRef ds:uri="http://purl.org/dc/elements/1.1/"/>
    <ds:schemaRef ds:uri="6ef42e07-5d27-4181-8dbd-e68a5d8d7fc0"/>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abf96e52-15c4-4d5f-bf56-470e489b1ec9"/>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240</TotalTime>
  <Words>2185</Words>
  <Application>Microsoft Office PowerPoint</Application>
  <PresentationFormat>Widescreen</PresentationFormat>
  <Paragraphs>197</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Cabin</vt:lpstr>
      <vt:lpstr>Arial</vt:lpstr>
      <vt:lpstr>Lato</vt:lpstr>
      <vt:lpstr>Calibri</vt:lpstr>
      <vt:lpstr>var(--heading-font-font-family)</vt:lpstr>
      <vt:lpstr>Arial,Sans-Serif</vt:lpstr>
      <vt:lpstr>Office Theme</vt:lpstr>
      <vt:lpstr>Vision for Volunteering Introduction</vt:lpstr>
      <vt:lpstr>What’s coming up!</vt:lpstr>
      <vt:lpstr>Discussion Question:   What is one of the most significant volunteering experiences you have ever had?  What made it so significant?  </vt:lpstr>
      <vt:lpstr>Changes We are Seeing – Need for the Vision</vt:lpstr>
      <vt:lpstr>The Vision is a ten-year collaborative project designed to create a better future for volunteering</vt:lpstr>
      <vt:lpstr>What IS the Vision for Volunteering?</vt:lpstr>
      <vt:lpstr>The Vision for Volunteering tackles five key themes:</vt:lpstr>
      <vt:lpstr>Awareness and Appreciation</vt:lpstr>
      <vt:lpstr>Power</vt:lpstr>
      <vt:lpstr>Equity and Inclusion</vt:lpstr>
      <vt:lpstr>Collaboration</vt:lpstr>
      <vt:lpstr>Experimentation</vt:lpstr>
      <vt:lpstr> Living the Vision for Volunteering - Experimentation  Try, Test, Repeat!</vt:lpstr>
      <vt:lpstr> Discussion Questions:  What volunteering experiments could you run?  What barriers are you facing?</vt:lpstr>
      <vt:lpstr>Toolkit</vt:lpstr>
      <vt:lpstr>Vision Champions</vt:lpstr>
      <vt:lpstr>Questions?</vt:lpstr>
      <vt:lpstr>What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Tranter</dc:creator>
  <cp:lastModifiedBy>Mudaser Ali</cp:lastModifiedBy>
  <cp:revision>55</cp:revision>
  <dcterms:modified xsi:type="dcterms:W3CDTF">2024-03-20T09:39:23Z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0x010100D2302EEA3F0B1D448F039CBB1710285E</vt:lpwstr>
  </property>
  <property fmtid="{D5CDD505-2E9C-101B-9397-08002B2CF9AE}" pid="3" name="MediaServiceImageTags">
    <vt:lpwstr/>
  </property>
</Properties>
</file>